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67" r:id="rId2"/>
    <p:sldId id="475" r:id="rId3"/>
    <p:sldId id="477" r:id="rId4"/>
    <p:sldId id="470" r:id="rId5"/>
    <p:sldId id="471" r:id="rId6"/>
    <p:sldId id="548" r:id="rId7"/>
    <p:sldId id="549" r:id="rId8"/>
    <p:sldId id="473" r:id="rId9"/>
    <p:sldId id="521" r:id="rId10"/>
    <p:sldId id="547" r:id="rId11"/>
    <p:sldId id="550" r:id="rId12"/>
    <p:sldId id="551" r:id="rId13"/>
    <p:sldId id="479" r:id="rId14"/>
    <p:sldId id="508" r:id="rId15"/>
    <p:sldId id="553" r:id="rId16"/>
    <p:sldId id="483" r:id="rId17"/>
    <p:sldId id="545" r:id="rId18"/>
    <p:sldId id="426" r:id="rId19"/>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2" autoAdjust="0"/>
    <p:restoredTop sz="77849" autoAdjust="0"/>
  </p:normalViewPr>
  <p:slideViewPr>
    <p:cSldViewPr>
      <p:cViewPr varScale="1">
        <p:scale>
          <a:sx n="74" d="100"/>
          <a:sy n="74" d="100"/>
        </p:scale>
        <p:origin x="-98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5346" cy="49625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a:defRPr sz="1200">
                <a:latin typeface="Arial" charset="0"/>
              </a:defRPr>
            </a:lvl1pPr>
          </a:lstStyle>
          <a:p>
            <a:pPr>
              <a:defRPr/>
            </a:pPr>
            <a:endParaRPr lang="nl-NL"/>
          </a:p>
        </p:txBody>
      </p:sp>
      <p:sp>
        <p:nvSpPr>
          <p:cNvPr id="64515" name="Rectangle 3"/>
          <p:cNvSpPr>
            <a:spLocks noGrp="1" noChangeArrowheads="1"/>
          </p:cNvSpPr>
          <p:nvPr>
            <p:ph type="dt" sz="quarter" idx="1"/>
          </p:nvPr>
        </p:nvSpPr>
        <p:spPr bwMode="auto">
          <a:xfrm>
            <a:off x="3850760" y="0"/>
            <a:ext cx="2945346" cy="49625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algn="r">
              <a:defRPr sz="1200">
                <a:latin typeface="Arial" charset="0"/>
              </a:defRPr>
            </a:lvl1pPr>
          </a:lstStyle>
          <a:p>
            <a:pPr>
              <a:defRPr/>
            </a:pPr>
            <a:endParaRPr lang="nl-NL"/>
          </a:p>
        </p:txBody>
      </p:sp>
      <p:sp>
        <p:nvSpPr>
          <p:cNvPr id="64516" name="Rectangle 4"/>
          <p:cNvSpPr>
            <a:spLocks noGrp="1" noChangeArrowheads="1"/>
          </p:cNvSpPr>
          <p:nvPr>
            <p:ph type="ftr" sz="quarter" idx="2"/>
          </p:nvPr>
        </p:nvSpPr>
        <p:spPr bwMode="auto">
          <a:xfrm>
            <a:off x="0" y="9428755"/>
            <a:ext cx="2945346" cy="49625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a:defRPr sz="1200">
                <a:latin typeface="Arial" charset="0"/>
              </a:defRPr>
            </a:lvl1pPr>
          </a:lstStyle>
          <a:p>
            <a:pPr>
              <a:defRPr/>
            </a:pPr>
            <a:endParaRPr lang="nl-NL"/>
          </a:p>
        </p:txBody>
      </p:sp>
      <p:sp>
        <p:nvSpPr>
          <p:cNvPr id="64517" name="Rectangle 5"/>
          <p:cNvSpPr>
            <a:spLocks noGrp="1" noChangeArrowheads="1"/>
          </p:cNvSpPr>
          <p:nvPr>
            <p:ph type="sldNum" sz="quarter" idx="3"/>
          </p:nvPr>
        </p:nvSpPr>
        <p:spPr bwMode="auto">
          <a:xfrm>
            <a:off x="3850760" y="9428755"/>
            <a:ext cx="2945346" cy="49625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algn="r">
              <a:defRPr sz="1200">
                <a:latin typeface="Arial" charset="0"/>
              </a:defRPr>
            </a:lvl1pPr>
          </a:lstStyle>
          <a:p>
            <a:pPr>
              <a:defRPr/>
            </a:pPr>
            <a:fld id="{3D27D1AE-44EB-47BD-8C24-F2D27EAFFB6E}" type="slidenum">
              <a:rPr lang="nl-NL"/>
              <a:pPr>
                <a:defRPr/>
              </a:pPr>
              <a:t>‹#›</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346" cy="49625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a:defRPr sz="1200">
                <a:latin typeface="Arial" charset="0"/>
              </a:defRPr>
            </a:lvl1pPr>
          </a:lstStyle>
          <a:p>
            <a:pPr>
              <a:defRPr/>
            </a:pPr>
            <a:endParaRPr lang="nl-NL"/>
          </a:p>
        </p:txBody>
      </p:sp>
      <p:sp>
        <p:nvSpPr>
          <p:cNvPr id="8195" name="Rectangle 3"/>
          <p:cNvSpPr>
            <a:spLocks noGrp="1" noChangeArrowheads="1"/>
          </p:cNvSpPr>
          <p:nvPr>
            <p:ph type="dt" idx="1"/>
          </p:nvPr>
        </p:nvSpPr>
        <p:spPr bwMode="auto">
          <a:xfrm>
            <a:off x="3850760" y="0"/>
            <a:ext cx="2945346" cy="49625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algn="r">
              <a:defRPr sz="1200">
                <a:latin typeface="Arial" charset="0"/>
              </a:defRPr>
            </a:lvl1pPr>
          </a:lstStyle>
          <a:p>
            <a:pPr>
              <a:defRPr/>
            </a:pPr>
            <a:endParaRPr lang="nl-NL"/>
          </a:p>
        </p:txBody>
      </p:sp>
      <p:sp>
        <p:nvSpPr>
          <p:cNvPr id="30724"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9454" y="4714378"/>
            <a:ext cx="5438768" cy="4467885"/>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8198" name="Rectangle 6"/>
          <p:cNvSpPr>
            <a:spLocks noGrp="1" noChangeArrowheads="1"/>
          </p:cNvSpPr>
          <p:nvPr>
            <p:ph type="ftr" sz="quarter" idx="4"/>
          </p:nvPr>
        </p:nvSpPr>
        <p:spPr bwMode="auto">
          <a:xfrm>
            <a:off x="0" y="9428755"/>
            <a:ext cx="2945346" cy="49625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a:defRPr sz="1200">
                <a:latin typeface="Arial" charset="0"/>
              </a:defRPr>
            </a:lvl1pPr>
          </a:lstStyle>
          <a:p>
            <a:pPr>
              <a:defRPr/>
            </a:pPr>
            <a:endParaRPr lang="nl-NL"/>
          </a:p>
        </p:txBody>
      </p:sp>
      <p:sp>
        <p:nvSpPr>
          <p:cNvPr id="8199" name="Rectangle 7"/>
          <p:cNvSpPr>
            <a:spLocks noGrp="1" noChangeArrowheads="1"/>
          </p:cNvSpPr>
          <p:nvPr>
            <p:ph type="sldNum" sz="quarter" idx="5"/>
          </p:nvPr>
        </p:nvSpPr>
        <p:spPr bwMode="auto">
          <a:xfrm>
            <a:off x="3850760" y="9428755"/>
            <a:ext cx="2945346" cy="49625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algn="r">
              <a:defRPr sz="1200">
                <a:latin typeface="Arial" charset="0"/>
              </a:defRPr>
            </a:lvl1pPr>
          </a:lstStyle>
          <a:p>
            <a:pPr>
              <a:defRPr/>
            </a:pPr>
            <a:fld id="{3A00D0BD-7BC0-4F14-B7DB-5A269A7233AD}" type="slidenum">
              <a:rPr lang="nl-NL"/>
              <a:pPr>
                <a:defRPr/>
              </a:pPr>
              <a:t>‹#›</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nl-BE" smtClean="0"/>
          </a:p>
        </p:txBody>
      </p:sp>
      <p:sp>
        <p:nvSpPr>
          <p:cNvPr id="31748" name="Slide Number Placeholder 3"/>
          <p:cNvSpPr>
            <a:spLocks noGrp="1"/>
          </p:cNvSpPr>
          <p:nvPr>
            <p:ph type="sldNum" sz="quarter" idx="5"/>
          </p:nvPr>
        </p:nvSpPr>
        <p:spPr>
          <a:noFill/>
        </p:spPr>
        <p:txBody>
          <a:bodyPr/>
          <a:lstStyle/>
          <a:p>
            <a:fld id="{1CF40784-4B82-41EB-BE99-F2C0A5D09657}" type="slidenum">
              <a:rPr lang="nl-NL" smtClean="0"/>
              <a:pPr/>
              <a:t>1</a:t>
            </a:fld>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D10BB77-F87B-4738-9258-D425683B5123}" type="slidenum">
              <a:rPr lang="nl-NL" smtClean="0"/>
              <a:pPr/>
              <a:t>14</a:t>
            </a:fld>
            <a:endParaRPr lang="nl-NL"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nl-BE" sz="1000" b="1" u="sng" smtClean="0">
              <a:latin typeface="Comic Sans MS" pitchFamily="6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8AC9F4E-67F0-4E07-A9C5-743407881B51}" type="slidenum">
              <a:rPr lang="nl-NL" smtClean="0"/>
              <a:pPr/>
              <a:t>15</a:t>
            </a:fld>
            <a:endParaRPr lang="nl-NL"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nl-NL" sz="1000" b="1" u="sng" dirty="0" smtClean="0">
              <a:latin typeface="Comic Sans MS" pitchFamily="66"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F127D3E-9F7C-4A07-B529-9DD9E8C7801F}" type="slidenum">
              <a:rPr lang="nl-NL" smtClean="0"/>
              <a:pPr/>
              <a:t>17</a:t>
            </a:fld>
            <a:endParaRPr lang="nl-NL"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nl-BE"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3B38EE9-254C-488F-B2F7-4FCCDFD91E32}" type="slidenum">
              <a:rPr lang="nl-NL" smtClean="0"/>
              <a:pPr/>
              <a:t>3</a:t>
            </a:fld>
            <a:endParaRPr lang="nl-NL"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nl-BE" sz="1500" smtClean="0"/>
          </a:p>
          <a:p>
            <a:pPr eaLnBrk="1" hangingPunct="1"/>
            <a:endParaRPr lang="nl-BE" sz="1500" smtClean="0"/>
          </a:p>
          <a:p>
            <a:pPr eaLnBrk="1" hangingPunct="1"/>
            <a:endParaRPr lang="nl-NL" sz="15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7A6F688-72CE-4F67-8938-7341F7560EAF}" type="slidenum">
              <a:rPr lang="nl-NL" smtClean="0"/>
              <a:pPr/>
              <a:t>4</a:t>
            </a:fld>
            <a:endParaRPr lang="nl-NL"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nl-B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F8DE891-91C1-426A-81BB-0AE86E8DD37D}" type="slidenum">
              <a:rPr lang="nl-NL" smtClean="0"/>
              <a:pPr/>
              <a:t>5</a:t>
            </a:fld>
            <a:endParaRPr lang="nl-NL"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l-B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9795B0D-F05D-4C94-AFD6-CD5847206161}" type="slidenum">
              <a:rPr lang="nl-NL" smtClean="0"/>
              <a:pPr/>
              <a:t>6</a:t>
            </a:fld>
            <a:endParaRPr lang="nl-NL"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nl-BE" sz="1500" smtClean="0"/>
          </a:p>
          <a:p>
            <a:pPr eaLnBrk="1" hangingPunct="1"/>
            <a:endParaRPr lang="nl-BE" sz="1500" smtClean="0"/>
          </a:p>
          <a:p>
            <a:pPr eaLnBrk="1" hangingPunct="1"/>
            <a:endParaRPr lang="nl-NL" sz="15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03DB739-969F-484A-B72D-1E1322100A2F}" type="slidenum">
              <a:rPr lang="nl-NL" smtClean="0"/>
              <a:pPr/>
              <a:t>9</a:t>
            </a:fld>
            <a:endParaRPr lang="nl-NL"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nl-B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4AB4CEC-517F-4359-AE2C-E2A27201A98A}" type="slidenum">
              <a:rPr lang="nl-NL" smtClean="0"/>
              <a:pPr/>
              <a:t>10</a:t>
            </a:fld>
            <a:endParaRPr lang="nl-NL"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nl-BE"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9463B62-A044-4D9B-AB10-51C434231B0E}" type="slidenum">
              <a:rPr lang="nl-NL" smtClean="0"/>
              <a:pPr/>
              <a:t>11</a:t>
            </a:fld>
            <a:endParaRPr lang="nl-NL"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nl-BE" smtClean="0">
              <a:latin typeface="Comic Sans MS" pitchFamily="6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A810CB4-33CB-4A5C-869D-726DE8D7371B}" type="slidenum">
              <a:rPr lang="nl-NL" smtClean="0"/>
              <a:pPr/>
              <a:t>12</a:t>
            </a:fld>
            <a:endParaRPr lang="nl-NL"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nl-BE"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nl-BE"/>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nl-BE"/>
            </a:p>
          </p:txBody>
        </p:sp>
      </p:grpSp>
      <p:sp>
        <p:nvSpPr>
          <p:cNvPr id="3584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nl-NL"/>
              <a:t>Klik om het opmaakprofiel van de modelondertitel te bewerken</a:t>
            </a:r>
          </a:p>
        </p:txBody>
      </p:sp>
      <p:sp>
        <p:nvSpPr>
          <p:cNvPr id="3584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nl-NL"/>
              <a:t>Klik om het opmaakprofiel te bewerken</a:t>
            </a:r>
          </a:p>
        </p:txBody>
      </p:sp>
      <p:sp>
        <p:nvSpPr>
          <p:cNvPr id="7" name="Rectangle 6"/>
          <p:cNvSpPr>
            <a:spLocks noGrp="1" noChangeArrowheads="1"/>
          </p:cNvSpPr>
          <p:nvPr>
            <p:ph type="dt" sz="quarter" idx="10"/>
          </p:nvPr>
        </p:nvSpPr>
        <p:spPr/>
        <p:txBody>
          <a:bodyPr/>
          <a:lstStyle>
            <a:lvl1pPr>
              <a:defRPr/>
            </a:lvl1pPr>
          </a:lstStyle>
          <a:p>
            <a:pPr>
              <a:defRPr/>
            </a:pPr>
            <a:endParaRPr lang="nl-NL"/>
          </a:p>
        </p:txBody>
      </p:sp>
      <p:sp>
        <p:nvSpPr>
          <p:cNvPr id="8" name="Rectangle 7"/>
          <p:cNvSpPr>
            <a:spLocks noGrp="1" noChangeArrowheads="1"/>
          </p:cNvSpPr>
          <p:nvPr>
            <p:ph type="ftr" sz="quarter" idx="11"/>
          </p:nvPr>
        </p:nvSpPr>
        <p:spPr/>
        <p:txBody>
          <a:bodyPr/>
          <a:lstStyle>
            <a:lvl1pPr>
              <a:defRPr/>
            </a:lvl1pPr>
          </a:lstStyle>
          <a:p>
            <a:pPr>
              <a:defRPr/>
            </a:pPr>
            <a:r>
              <a:rPr lang="nl-BE"/>
              <a:t>'t Zitemzo... met minderjarige patiënten</a:t>
            </a:r>
            <a:endParaRPr lang="nl-NL"/>
          </a:p>
        </p:txBody>
      </p:sp>
      <p:sp>
        <p:nvSpPr>
          <p:cNvPr id="9" name="Rectangle 8"/>
          <p:cNvSpPr>
            <a:spLocks noGrp="1" noChangeArrowheads="1"/>
          </p:cNvSpPr>
          <p:nvPr>
            <p:ph type="sldNum" sz="quarter" idx="12"/>
          </p:nvPr>
        </p:nvSpPr>
        <p:spPr/>
        <p:txBody>
          <a:bodyPr/>
          <a:lstStyle>
            <a:lvl1pPr>
              <a:defRPr/>
            </a:lvl1pPr>
          </a:lstStyle>
          <a:p>
            <a:pPr>
              <a:defRPr/>
            </a:pPr>
            <a:fld id="{F0C88557-7D8D-4878-810F-572439EEA504}"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dt" sz="half" idx="10"/>
          </p:nvPr>
        </p:nvSpPr>
        <p:spPr>
          <a:ln/>
        </p:spPr>
        <p:txBody>
          <a:bodyPr/>
          <a:lstStyle>
            <a:lvl1pPr>
              <a:defRPr/>
            </a:lvl1pPr>
          </a:lstStyle>
          <a:p>
            <a:pPr>
              <a:defRPr/>
            </a:pPr>
            <a:endParaRPr lang="nl-NL"/>
          </a:p>
        </p:txBody>
      </p:sp>
      <p:sp>
        <p:nvSpPr>
          <p:cNvPr id="5"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6" name="Rectangle 9"/>
          <p:cNvSpPr>
            <a:spLocks noGrp="1" noChangeArrowheads="1"/>
          </p:cNvSpPr>
          <p:nvPr>
            <p:ph type="sldNum" sz="quarter" idx="12"/>
          </p:nvPr>
        </p:nvSpPr>
        <p:spPr>
          <a:ln/>
        </p:spPr>
        <p:txBody>
          <a:bodyPr/>
          <a:lstStyle>
            <a:lvl1pPr>
              <a:defRPr/>
            </a:lvl1pPr>
          </a:lstStyle>
          <a:p>
            <a:pPr>
              <a:defRPr/>
            </a:pPr>
            <a:fld id="{89E12FF1-683C-43AE-8299-D4AA3A94BBD9}"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21362"/>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2136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dt" sz="half" idx="10"/>
          </p:nvPr>
        </p:nvSpPr>
        <p:spPr>
          <a:ln/>
        </p:spPr>
        <p:txBody>
          <a:bodyPr/>
          <a:lstStyle>
            <a:lvl1pPr>
              <a:defRPr/>
            </a:lvl1pPr>
          </a:lstStyle>
          <a:p>
            <a:pPr>
              <a:defRPr/>
            </a:pPr>
            <a:endParaRPr lang="nl-NL"/>
          </a:p>
        </p:txBody>
      </p:sp>
      <p:sp>
        <p:nvSpPr>
          <p:cNvPr id="5"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6" name="Rectangle 9"/>
          <p:cNvSpPr>
            <a:spLocks noGrp="1" noChangeArrowheads="1"/>
          </p:cNvSpPr>
          <p:nvPr>
            <p:ph type="sldNum" sz="quarter" idx="12"/>
          </p:nvPr>
        </p:nvSpPr>
        <p:spPr>
          <a:ln/>
        </p:spPr>
        <p:txBody>
          <a:bodyPr/>
          <a:lstStyle>
            <a:lvl1pPr>
              <a:defRPr/>
            </a:lvl1pPr>
          </a:lstStyle>
          <a:p>
            <a:pPr>
              <a:defRPr/>
            </a:pPr>
            <a:fld id="{D1B35C26-4CAA-4512-97E8-2A8A14F1880A}" type="slidenum">
              <a:rPr lang="nl-NL"/>
              <a:pPr>
                <a:defRPr/>
              </a:pPr>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illustratie en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BE"/>
          </a:p>
        </p:txBody>
      </p:sp>
      <p:sp>
        <p:nvSpPr>
          <p:cNvPr id="3" name="Tijdelijke aanduiding voor illustratie 2"/>
          <p:cNvSpPr>
            <a:spLocks noGrp="1"/>
          </p:cNvSpPr>
          <p:nvPr>
            <p:ph type="clipArt" sz="half" idx="1"/>
          </p:nvPr>
        </p:nvSpPr>
        <p:spPr>
          <a:xfrm>
            <a:off x="457200" y="1600200"/>
            <a:ext cx="4038600" cy="4495800"/>
          </a:xfrm>
        </p:spPr>
        <p:txBody>
          <a:bodyPr/>
          <a:lstStyle/>
          <a:p>
            <a:pPr lvl="0"/>
            <a:endParaRPr lang="nl-BE" noProof="0" smtClean="0"/>
          </a:p>
        </p:txBody>
      </p:sp>
      <p:sp>
        <p:nvSpPr>
          <p:cNvPr id="4" name="Tijdelijke aanduiding voor tekst 3"/>
          <p:cNvSpPr>
            <a:spLocks noGrp="1"/>
          </p:cNvSpPr>
          <p:nvPr>
            <p:ph type="body" sz="half" idx="2"/>
          </p:nvPr>
        </p:nvSpPr>
        <p:spPr>
          <a:xfrm>
            <a:off x="4648200" y="1600200"/>
            <a:ext cx="4038600" cy="4495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7"/>
          <p:cNvSpPr>
            <a:spLocks noGrp="1" noChangeArrowheads="1"/>
          </p:cNvSpPr>
          <p:nvPr>
            <p:ph type="dt" sz="half" idx="10"/>
          </p:nvPr>
        </p:nvSpPr>
        <p:spPr>
          <a:ln/>
        </p:spPr>
        <p:txBody>
          <a:bodyPr/>
          <a:lstStyle>
            <a:lvl1pPr>
              <a:defRPr/>
            </a:lvl1pPr>
          </a:lstStyle>
          <a:p>
            <a:pPr>
              <a:defRPr/>
            </a:pPr>
            <a:endParaRPr lang="nl-NL"/>
          </a:p>
        </p:txBody>
      </p:sp>
      <p:sp>
        <p:nvSpPr>
          <p:cNvPr id="6"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7" name="Rectangle 9"/>
          <p:cNvSpPr>
            <a:spLocks noGrp="1" noChangeArrowheads="1"/>
          </p:cNvSpPr>
          <p:nvPr>
            <p:ph type="sldNum" sz="quarter" idx="12"/>
          </p:nvPr>
        </p:nvSpPr>
        <p:spPr>
          <a:ln/>
        </p:spPr>
        <p:txBody>
          <a:bodyPr/>
          <a:lstStyle>
            <a:lvl1pPr>
              <a:defRPr/>
            </a:lvl1pPr>
          </a:lstStyle>
          <a:p>
            <a:pPr>
              <a:defRPr/>
            </a:pPr>
            <a:fld id="{2E92F219-8789-4D53-A97A-AE7070F55742}"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dt" sz="half" idx="10"/>
          </p:nvPr>
        </p:nvSpPr>
        <p:spPr>
          <a:ln/>
        </p:spPr>
        <p:txBody>
          <a:bodyPr/>
          <a:lstStyle>
            <a:lvl1pPr>
              <a:defRPr/>
            </a:lvl1pPr>
          </a:lstStyle>
          <a:p>
            <a:pPr>
              <a:defRPr/>
            </a:pPr>
            <a:endParaRPr lang="nl-NL"/>
          </a:p>
        </p:txBody>
      </p:sp>
      <p:sp>
        <p:nvSpPr>
          <p:cNvPr id="5"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6" name="Rectangle 9"/>
          <p:cNvSpPr>
            <a:spLocks noGrp="1" noChangeArrowheads="1"/>
          </p:cNvSpPr>
          <p:nvPr>
            <p:ph type="sldNum" sz="quarter" idx="12"/>
          </p:nvPr>
        </p:nvSpPr>
        <p:spPr>
          <a:ln/>
        </p:spPr>
        <p:txBody>
          <a:bodyPr/>
          <a:lstStyle>
            <a:lvl1pPr>
              <a:defRPr/>
            </a:lvl1pPr>
          </a:lstStyle>
          <a:p>
            <a:pPr>
              <a:defRPr/>
            </a:pPr>
            <a:fld id="{1056ACDE-472D-4EA9-B9A5-FD5C022D10F6}"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7"/>
          <p:cNvSpPr>
            <a:spLocks noGrp="1" noChangeArrowheads="1"/>
          </p:cNvSpPr>
          <p:nvPr>
            <p:ph type="dt" sz="half" idx="10"/>
          </p:nvPr>
        </p:nvSpPr>
        <p:spPr>
          <a:ln/>
        </p:spPr>
        <p:txBody>
          <a:bodyPr/>
          <a:lstStyle>
            <a:lvl1pPr>
              <a:defRPr/>
            </a:lvl1pPr>
          </a:lstStyle>
          <a:p>
            <a:pPr>
              <a:defRPr/>
            </a:pPr>
            <a:endParaRPr lang="nl-NL"/>
          </a:p>
        </p:txBody>
      </p:sp>
      <p:sp>
        <p:nvSpPr>
          <p:cNvPr id="5"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6" name="Rectangle 9"/>
          <p:cNvSpPr>
            <a:spLocks noGrp="1" noChangeArrowheads="1"/>
          </p:cNvSpPr>
          <p:nvPr>
            <p:ph type="sldNum" sz="quarter" idx="12"/>
          </p:nvPr>
        </p:nvSpPr>
        <p:spPr>
          <a:ln/>
        </p:spPr>
        <p:txBody>
          <a:bodyPr/>
          <a:lstStyle>
            <a:lvl1pPr>
              <a:defRPr/>
            </a:lvl1pPr>
          </a:lstStyle>
          <a:p>
            <a:pPr>
              <a:defRPr/>
            </a:pPr>
            <a:fld id="{DEE95AD6-9866-4FA1-B4B1-26EBFAF73660}"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7"/>
          <p:cNvSpPr>
            <a:spLocks noGrp="1" noChangeArrowheads="1"/>
          </p:cNvSpPr>
          <p:nvPr>
            <p:ph type="dt" sz="half" idx="10"/>
          </p:nvPr>
        </p:nvSpPr>
        <p:spPr>
          <a:ln/>
        </p:spPr>
        <p:txBody>
          <a:bodyPr/>
          <a:lstStyle>
            <a:lvl1pPr>
              <a:defRPr/>
            </a:lvl1pPr>
          </a:lstStyle>
          <a:p>
            <a:pPr>
              <a:defRPr/>
            </a:pPr>
            <a:endParaRPr lang="nl-NL"/>
          </a:p>
        </p:txBody>
      </p:sp>
      <p:sp>
        <p:nvSpPr>
          <p:cNvPr id="6"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7" name="Rectangle 9"/>
          <p:cNvSpPr>
            <a:spLocks noGrp="1" noChangeArrowheads="1"/>
          </p:cNvSpPr>
          <p:nvPr>
            <p:ph type="sldNum" sz="quarter" idx="12"/>
          </p:nvPr>
        </p:nvSpPr>
        <p:spPr>
          <a:ln/>
        </p:spPr>
        <p:txBody>
          <a:bodyPr/>
          <a:lstStyle>
            <a:lvl1pPr>
              <a:defRPr/>
            </a:lvl1pPr>
          </a:lstStyle>
          <a:p>
            <a:pPr>
              <a:defRPr/>
            </a:pPr>
            <a:fld id="{C0F1730C-A355-466C-A30B-4156291A68E9}"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7"/>
          <p:cNvSpPr>
            <a:spLocks noGrp="1" noChangeArrowheads="1"/>
          </p:cNvSpPr>
          <p:nvPr>
            <p:ph type="dt" sz="half" idx="10"/>
          </p:nvPr>
        </p:nvSpPr>
        <p:spPr>
          <a:ln/>
        </p:spPr>
        <p:txBody>
          <a:bodyPr/>
          <a:lstStyle>
            <a:lvl1pPr>
              <a:defRPr/>
            </a:lvl1pPr>
          </a:lstStyle>
          <a:p>
            <a:pPr>
              <a:defRPr/>
            </a:pPr>
            <a:endParaRPr lang="nl-NL"/>
          </a:p>
        </p:txBody>
      </p:sp>
      <p:sp>
        <p:nvSpPr>
          <p:cNvPr id="8"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9" name="Rectangle 9"/>
          <p:cNvSpPr>
            <a:spLocks noGrp="1" noChangeArrowheads="1"/>
          </p:cNvSpPr>
          <p:nvPr>
            <p:ph type="sldNum" sz="quarter" idx="12"/>
          </p:nvPr>
        </p:nvSpPr>
        <p:spPr>
          <a:ln/>
        </p:spPr>
        <p:txBody>
          <a:bodyPr/>
          <a:lstStyle>
            <a:lvl1pPr>
              <a:defRPr/>
            </a:lvl1pPr>
          </a:lstStyle>
          <a:p>
            <a:pPr>
              <a:defRPr/>
            </a:pPr>
            <a:fld id="{0E8B6447-2E9F-406A-9863-C4A2CE0B9970}"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7"/>
          <p:cNvSpPr>
            <a:spLocks noGrp="1" noChangeArrowheads="1"/>
          </p:cNvSpPr>
          <p:nvPr>
            <p:ph type="dt" sz="half" idx="10"/>
          </p:nvPr>
        </p:nvSpPr>
        <p:spPr>
          <a:ln/>
        </p:spPr>
        <p:txBody>
          <a:bodyPr/>
          <a:lstStyle>
            <a:lvl1pPr>
              <a:defRPr/>
            </a:lvl1pPr>
          </a:lstStyle>
          <a:p>
            <a:pPr>
              <a:defRPr/>
            </a:pPr>
            <a:endParaRPr lang="nl-NL"/>
          </a:p>
        </p:txBody>
      </p:sp>
      <p:sp>
        <p:nvSpPr>
          <p:cNvPr id="4"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5" name="Rectangle 9"/>
          <p:cNvSpPr>
            <a:spLocks noGrp="1" noChangeArrowheads="1"/>
          </p:cNvSpPr>
          <p:nvPr>
            <p:ph type="sldNum" sz="quarter" idx="12"/>
          </p:nvPr>
        </p:nvSpPr>
        <p:spPr>
          <a:ln/>
        </p:spPr>
        <p:txBody>
          <a:bodyPr/>
          <a:lstStyle>
            <a:lvl1pPr>
              <a:defRPr/>
            </a:lvl1pPr>
          </a:lstStyle>
          <a:p>
            <a:pPr>
              <a:defRPr/>
            </a:pPr>
            <a:fld id="{71F2100B-FFA0-44E4-A7F7-CDBA03246DDD}"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nl-NL"/>
          </a:p>
        </p:txBody>
      </p:sp>
      <p:sp>
        <p:nvSpPr>
          <p:cNvPr id="3"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4" name="Rectangle 9"/>
          <p:cNvSpPr>
            <a:spLocks noGrp="1" noChangeArrowheads="1"/>
          </p:cNvSpPr>
          <p:nvPr>
            <p:ph type="sldNum" sz="quarter" idx="12"/>
          </p:nvPr>
        </p:nvSpPr>
        <p:spPr>
          <a:ln/>
        </p:spPr>
        <p:txBody>
          <a:bodyPr/>
          <a:lstStyle>
            <a:lvl1pPr>
              <a:defRPr/>
            </a:lvl1pPr>
          </a:lstStyle>
          <a:p>
            <a:pPr>
              <a:defRPr/>
            </a:pPr>
            <a:fld id="{3074BD17-DD24-4D16-AF44-11E66D4FDB62}"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a:ln/>
        </p:spPr>
        <p:txBody>
          <a:bodyPr/>
          <a:lstStyle>
            <a:lvl1pPr>
              <a:defRPr/>
            </a:lvl1pPr>
          </a:lstStyle>
          <a:p>
            <a:pPr>
              <a:defRPr/>
            </a:pPr>
            <a:endParaRPr lang="nl-NL"/>
          </a:p>
        </p:txBody>
      </p:sp>
      <p:sp>
        <p:nvSpPr>
          <p:cNvPr id="6"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7" name="Rectangle 9"/>
          <p:cNvSpPr>
            <a:spLocks noGrp="1" noChangeArrowheads="1"/>
          </p:cNvSpPr>
          <p:nvPr>
            <p:ph type="sldNum" sz="quarter" idx="12"/>
          </p:nvPr>
        </p:nvSpPr>
        <p:spPr>
          <a:ln/>
        </p:spPr>
        <p:txBody>
          <a:bodyPr/>
          <a:lstStyle>
            <a:lvl1pPr>
              <a:defRPr/>
            </a:lvl1pPr>
          </a:lstStyle>
          <a:p>
            <a:pPr>
              <a:defRPr/>
            </a:pPr>
            <a:fld id="{AE7F17FE-4CAC-4B9C-AB27-CA032E74559B}"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a:ln/>
        </p:spPr>
        <p:txBody>
          <a:bodyPr/>
          <a:lstStyle>
            <a:lvl1pPr>
              <a:defRPr/>
            </a:lvl1pPr>
          </a:lstStyle>
          <a:p>
            <a:pPr>
              <a:defRPr/>
            </a:pPr>
            <a:endParaRPr lang="nl-NL"/>
          </a:p>
        </p:txBody>
      </p:sp>
      <p:sp>
        <p:nvSpPr>
          <p:cNvPr id="6" name="Rectangle 8"/>
          <p:cNvSpPr>
            <a:spLocks noGrp="1" noChangeArrowheads="1"/>
          </p:cNvSpPr>
          <p:nvPr>
            <p:ph type="ftr" sz="quarter" idx="11"/>
          </p:nvPr>
        </p:nvSpPr>
        <p:spPr>
          <a:ln/>
        </p:spPr>
        <p:txBody>
          <a:bodyPr/>
          <a:lstStyle>
            <a:lvl1pPr>
              <a:defRPr/>
            </a:lvl1pPr>
          </a:lstStyle>
          <a:p>
            <a:pPr>
              <a:defRPr/>
            </a:pPr>
            <a:r>
              <a:rPr lang="nl-BE"/>
              <a:t>'t Zitemzo... met minderjarige patiënten</a:t>
            </a:r>
            <a:endParaRPr lang="nl-NL"/>
          </a:p>
        </p:txBody>
      </p:sp>
      <p:sp>
        <p:nvSpPr>
          <p:cNvPr id="7" name="Rectangle 9"/>
          <p:cNvSpPr>
            <a:spLocks noGrp="1" noChangeArrowheads="1"/>
          </p:cNvSpPr>
          <p:nvPr>
            <p:ph type="sldNum" sz="quarter" idx="12"/>
          </p:nvPr>
        </p:nvSpPr>
        <p:spPr>
          <a:ln/>
        </p:spPr>
        <p:txBody>
          <a:bodyPr/>
          <a:lstStyle>
            <a:lvl1pPr>
              <a:defRPr/>
            </a:lvl1pPr>
          </a:lstStyle>
          <a:p>
            <a:pPr>
              <a:defRPr/>
            </a:pPr>
            <a:fld id="{956AB046-C6AD-4489-9E39-8768E841CE83}"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3481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nl-BE"/>
            </a:p>
          </p:txBody>
        </p:sp>
        <p:sp>
          <p:nvSpPr>
            <p:cNvPr id="1035"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nl-BE"/>
            </a:p>
          </p:txBody>
        </p:sp>
      </p:grpSp>
      <p:sp>
        <p:nvSpPr>
          <p:cNvPr id="3482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3482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de opmaakprofielen van de </a:t>
            </a:r>
            <a:r>
              <a:rPr lang="nl-NL" dirty="0" err="1" smtClean="0"/>
              <a:t>modeltekst</a:t>
            </a:r>
            <a:r>
              <a:rPr lang="nl-NL" dirty="0" smtClean="0"/>
              <a:t>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p>
        </p:txBody>
      </p:sp>
      <p:sp>
        <p:nvSpPr>
          <p:cNvPr id="3482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nl-NL"/>
          </a:p>
        </p:txBody>
      </p:sp>
      <p:sp>
        <p:nvSpPr>
          <p:cNvPr id="3482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r>
              <a:rPr lang="nl-BE"/>
              <a:t>'t Zitemzo... met minderjarige patiënten</a:t>
            </a:r>
            <a:endParaRPr lang="nl-NL"/>
          </a:p>
        </p:txBody>
      </p:sp>
      <p:sp>
        <p:nvSpPr>
          <p:cNvPr id="3482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B9DECA03-2BD5-4BA5-8730-62F98D9E8B12}" type="slidenum">
              <a:rPr lang="nl-NL"/>
              <a:pPr>
                <a:defRPr/>
              </a:pPr>
              <a:t>‹#›</a:t>
            </a:fld>
            <a:endParaRPr lang="nl-NL"/>
          </a:p>
        </p:txBody>
      </p:sp>
      <p:pic>
        <p:nvPicPr>
          <p:cNvPr id="1032" name="Afbeelding 1"/>
          <p:cNvPicPr>
            <a:picLocks noChangeAspect="1"/>
          </p:cNvPicPr>
          <p:nvPr/>
        </p:nvPicPr>
        <p:blipFill>
          <a:blip r:embed="rId14" cstate="print"/>
          <a:srcRect t="10751" b="9833"/>
          <a:stretch>
            <a:fillRect/>
          </a:stretch>
        </p:blipFill>
        <p:spPr bwMode="auto">
          <a:xfrm>
            <a:off x="8178800" y="5768975"/>
            <a:ext cx="930275" cy="1044575"/>
          </a:xfrm>
          <a:prstGeom prst="rect">
            <a:avLst/>
          </a:prstGeom>
          <a:noFill/>
          <a:ln w="9525">
            <a:noFill/>
            <a:miter lim="800000"/>
            <a:headEnd/>
            <a:tailEnd/>
          </a:ln>
        </p:spPr>
      </p:pic>
      <p:pic>
        <p:nvPicPr>
          <p:cNvPr id="1033" name="Afbeelding 2"/>
          <p:cNvPicPr>
            <a:picLocks noChangeAspect="1"/>
          </p:cNvPicPr>
          <p:nvPr/>
        </p:nvPicPr>
        <p:blipFill>
          <a:blip r:embed="rId15" cstate="print"/>
          <a:srcRect/>
          <a:stretch>
            <a:fillRect/>
          </a:stretch>
        </p:blipFill>
        <p:spPr bwMode="auto">
          <a:xfrm>
            <a:off x="34925" y="6032500"/>
            <a:ext cx="1674813" cy="80645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916"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hyperlink" Target="mailto:jurist@tzitemzo.be"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www.kinderrechtswinkel.be/index.php?ID=4383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84584" y="703237"/>
            <a:ext cx="10873208" cy="4525963"/>
          </a:xfrm>
        </p:spPr>
        <p:txBody>
          <a:bodyPr/>
          <a:lstStyle/>
          <a:p>
            <a:pPr lvl="1" eaLnBrk="1" hangingPunct="1">
              <a:buFontTx/>
              <a:buNone/>
              <a:defRPr/>
            </a:pPr>
            <a:r>
              <a:rPr lang="nl-BE" sz="3200" dirty="0" smtClean="0">
                <a:latin typeface="Comic Sans MS" pitchFamily="66" charset="0"/>
              </a:rPr>
              <a:t>  Nele Desmet</a:t>
            </a:r>
          </a:p>
          <a:p>
            <a:pPr lvl="1" eaLnBrk="1" hangingPunct="1">
              <a:buFontTx/>
              <a:buNone/>
              <a:defRPr/>
            </a:pPr>
            <a:r>
              <a:rPr lang="nl-BE" sz="3200" dirty="0" smtClean="0">
                <a:latin typeface="Comic Sans MS" pitchFamily="66" charset="0"/>
              </a:rPr>
              <a:t>  Juriste tZitemzo vzw</a:t>
            </a:r>
          </a:p>
          <a:p>
            <a:pPr lvl="1" eaLnBrk="1" hangingPunct="1">
              <a:buFontTx/>
              <a:buNone/>
              <a:defRPr/>
            </a:pPr>
            <a:r>
              <a:rPr lang="nl-BE" sz="3200" dirty="0" smtClean="0">
                <a:latin typeface="Comic Sans MS" pitchFamily="66" charset="0"/>
              </a:rPr>
              <a:t> </a:t>
            </a:r>
          </a:p>
          <a:p>
            <a:pPr lvl="1" eaLnBrk="1" hangingPunct="1">
              <a:buFontTx/>
              <a:buNone/>
              <a:defRPr/>
            </a:pPr>
            <a:r>
              <a:rPr lang="nl-BE" sz="2400" dirty="0" smtClean="0">
                <a:latin typeface="Comic Sans MS" pitchFamily="66" charset="0"/>
              </a:rPr>
              <a:t/>
            </a:r>
            <a:br>
              <a:rPr lang="nl-BE" sz="2400" dirty="0" smtClean="0">
                <a:latin typeface="Comic Sans MS" pitchFamily="66" charset="0"/>
              </a:rPr>
            </a:br>
            <a:r>
              <a:rPr lang="nl-BE" sz="2400" dirty="0" smtClean="0">
                <a:latin typeface="Comic Sans MS" pitchFamily="66" charset="0"/>
              </a:rPr>
              <a:t/>
            </a:r>
            <a:br>
              <a:rPr lang="nl-BE" sz="2400" dirty="0" smtClean="0">
                <a:latin typeface="Comic Sans MS" pitchFamily="66" charset="0"/>
              </a:rPr>
            </a:br>
            <a:endParaRPr lang="nl-BE" sz="2400" dirty="0" smtClean="0">
              <a:latin typeface="Comic Sans MS" pitchFamily="66" charset="0"/>
            </a:endParaRPr>
          </a:p>
          <a:p>
            <a:pPr lvl="1" eaLnBrk="1" hangingPunct="1">
              <a:buFontTx/>
              <a:buNone/>
              <a:defRPr/>
            </a:pPr>
            <a:r>
              <a:rPr lang="nl-BE" sz="2400" dirty="0" smtClean="0">
                <a:latin typeface="Comic Sans MS" pitchFamily="66" charset="0"/>
              </a:rPr>
              <a:t>	</a:t>
            </a:r>
            <a:r>
              <a:rPr lang="nl-BE" sz="5400" dirty="0" smtClean="0">
                <a:latin typeface="Comic Sans MS" pitchFamily="66" charset="0"/>
              </a:rPr>
              <a:t>‘</a:t>
            </a:r>
            <a:r>
              <a:rPr lang="nl-BE" sz="5400" dirty="0" smtClean="0">
                <a:latin typeface="Comic Sans MS" pitchFamily="66" charset="0"/>
              </a:rPr>
              <a:t>t Zitemzo...  </a:t>
            </a:r>
            <a:br>
              <a:rPr lang="nl-BE" sz="5400" dirty="0" smtClean="0">
                <a:latin typeface="Comic Sans MS" pitchFamily="66" charset="0"/>
              </a:rPr>
            </a:br>
            <a:r>
              <a:rPr lang="nl-BE" sz="5400" dirty="0" smtClean="0">
                <a:latin typeface="Comic Sans MS" pitchFamily="66" charset="0"/>
              </a:rPr>
              <a:t>	</a:t>
            </a:r>
            <a:r>
              <a:rPr lang="nl-BE" sz="5400" dirty="0" smtClean="0">
                <a:latin typeface="Comic Sans MS" pitchFamily="66" charset="0"/>
              </a:rPr>
              <a:t>m</a:t>
            </a:r>
            <a:r>
              <a:rPr lang="nl-BE" sz="5400" dirty="0" smtClean="0">
                <a:latin typeface="Comic Sans MS" pitchFamily="66" charset="0"/>
              </a:rPr>
              <a:t>et minderjarige </a:t>
            </a:r>
            <a:r>
              <a:rPr lang="nl-BE" sz="5400" dirty="0" smtClean="0">
                <a:latin typeface="Comic Sans MS" pitchFamily="66" charset="0"/>
              </a:rPr>
              <a:t>patiënten</a:t>
            </a:r>
          </a:p>
          <a:p>
            <a:pPr lvl="1" algn="ctr" eaLnBrk="1" hangingPunct="1">
              <a:buFontTx/>
              <a:buNone/>
              <a:defRPr/>
            </a:pPr>
            <a:endParaRPr lang="nl-BE" sz="5400" dirty="0" smtClean="0">
              <a:latin typeface="Comic Sans MS" pitchFamily="66" charset="0"/>
            </a:endParaRPr>
          </a:p>
          <a:p>
            <a:pPr lvl="1" eaLnBrk="1" hangingPunct="1">
              <a:buFontTx/>
              <a:buNone/>
              <a:defRPr/>
            </a:pPr>
            <a:r>
              <a:rPr lang="nl-BE" sz="3200" dirty="0" smtClean="0">
                <a:latin typeface="Comic Sans MS" pitchFamily="66" charset="0"/>
              </a:rPr>
              <a:t>		</a:t>
            </a:r>
            <a:br>
              <a:rPr lang="nl-BE" sz="3200" dirty="0" smtClean="0">
                <a:latin typeface="Comic Sans MS" pitchFamily="66" charset="0"/>
              </a:rPr>
            </a:br>
            <a:endParaRPr lang="nl-BE" sz="3200" dirty="0" smtClean="0">
              <a:latin typeface="Comic Sans MS" pitchFamily="66" charset="0"/>
            </a:endParaRPr>
          </a:p>
          <a:p>
            <a:pPr algn="ctr" eaLnBrk="1" hangingPunct="1">
              <a:buFont typeface="Wingdings" pitchFamily="2" charset="2"/>
              <a:buNone/>
              <a:defRPr/>
            </a:pPr>
            <a:endParaRPr lang="nl-BE" sz="5400" dirty="0" smtClean="0">
              <a:latin typeface="Comic Sans MS" pitchFamily="66" charset="0"/>
            </a:endParaRPr>
          </a:p>
          <a:p>
            <a:pPr algn="ctr" eaLnBrk="1" hangingPunct="1">
              <a:buFont typeface="Wingdings" pitchFamily="2" charset="2"/>
              <a:buNone/>
              <a:defRPr/>
            </a:pPr>
            <a:endParaRPr lang="nl-BE" sz="5400" dirty="0" smtClean="0">
              <a:latin typeface="Comic Sans MS" pitchFamily="66" charset="0"/>
            </a:endParaRPr>
          </a:p>
        </p:txBody>
      </p:sp>
      <p:sp>
        <p:nvSpPr>
          <p:cNvPr id="5" name="Footer Placeholder 4"/>
          <p:cNvSpPr>
            <a:spLocks noGrp="1"/>
          </p:cNvSpPr>
          <p:nvPr>
            <p:ph type="ftr" sz="quarter" idx="11"/>
          </p:nvPr>
        </p:nvSpPr>
        <p:spPr/>
        <p:txBody>
          <a:bodyPr/>
          <a:lstStyle/>
          <a:p>
            <a:pPr>
              <a:defRPr/>
            </a:pPr>
            <a:r>
              <a:rPr lang="nl-BE" smtClean="0"/>
              <a:t>'t Zitemzo... met minderjarige patiënten</a:t>
            </a:r>
            <a:endParaRPr lang="nl-NL"/>
          </a:p>
        </p:txBody>
      </p:sp>
      <p:pic>
        <p:nvPicPr>
          <p:cNvPr id="7" name="Picture 5"/>
          <p:cNvPicPr>
            <a:picLocks noChangeAspect="1" noChangeArrowheads="1"/>
          </p:cNvPicPr>
          <p:nvPr/>
        </p:nvPicPr>
        <p:blipFill>
          <a:blip r:embed="rId3" cstate="print"/>
          <a:srcRect/>
          <a:stretch>
            <a:fillRect/>
          </a:stretch>
        </p:blipFill>
        <p:spPr bwMode="auto">
          <a:xfrm>
            <a:off x="6084168" y="188640"/>
            <a:ext cx="2880320" cy="40552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71682" name="Rectangle 2"/>
          <p:cNvSpPr>
            <a:spLocks noGrp="1" noChangeArrowheads="1"/>
          </p:cNvSpPr>
          <p:nvPr>
            <p:ph type="title"/>
          </p:nvPr>
        </p:nvSpPr>
        <p:spPr>
          <a:xfrm>
            <a:off x="395288" y="-142875"/>
            <a:ext cx="8229600" cy="1143000"/>
          </a:xfrm>
        </p:spPr>
        <p:txBody>
          <a:bodyPr/>
          <a:lstStyle/>
          <a:p>
            <a:pPr eaLnBrk="1" hangingPunct="1">
              <a:defRPr/>
            </a:pPr>
            <a:r>
              <a:rPr lang="nl-NL" dirty="0" smtClean="0">
                <a:latin typeface="Comic Sans MS" pitchFamily="66" charset="0"/>
              </a:rPr>
              <a:t>Wet Patiëntenrechten</a:t>
            </a:r>
          </a:p>
        </p:txBody>
      </p:sp>
      <p:sp>
        <p:nvSpPr>
          <p:cNvPr id="21509" name="Rectangle 6"/>
          <p:cNvSpPr>
            <a:spLocks noChangeArrowheads="1"/>
          </p:cNvSpPr>
          <p:nvPr/>
        </p:nvSpPr>
        <p:spPr bwMode="auto">
          <a:xfrm>
            <a:off x="214313" y="441325"/>
            <a:ext cx="8715375" cy="6986588"/>
          </a:xfrm>
          <a:prstGeom prst="rect">
            <a:avLst/>
          </a:prstGeom>
          <a:noFill/>
          <a:ln w="9525">
            <a:noFill/>
            <a:miter lim="800000"/>
            <a:headEnd/>
            <a:tailEnd/>
          </a:ln>
        </p:spPr>
        <p:txBody>
          <a:bodyPr anchor="ctr">
            <a:spAutoFit/>
          </a:bodyPr>
          <a:lstStyle/>
          <a:p>
            <a:pPr marL="0" lvl="1" indent="449263">
              <a:defRPr/>
            </a:pPr>
            <a:r>
              <a:rPr lang="nl-BE" sz="2800" b="1" u="sng" dirty="0">
                <a:latin typeface="Comic Sans MS" pitchFamily="66" charset="0"/>
              </a:rPr>
              <a:t/>
            </a:r>
            <a:br>
              <a:rPr lang="nl-BE" sz="2800" b="1" u="sng" dirty="0">
                <a:latin typeface="Comic Sans MS" pitchFamily="66" charset="0"/>
              </a:rPr>
            </a:br>
            <a:r>
              <a:rPr lang="nl-BE" sz="2800" b="1" u="sng" dirty="0">
                <a:latin typeface="Comic Sans MS" pitchFamily="66" charset="0"/>
              </a:rPr>
              <a:t>Art. 8 WP Vrij toestemmen of weigeren</a:t>
            </a:r>
            <a:br>
              <a:rPr lang="nl-BE" sz="2800" b="1" u="sng" dirty="0">
                <a:latin typeface="Comic Sans MS" pitchFamily="66" charset="0"/>
              </a:rPr>
            </a:br>
            <a:endParaRPr lang="nl-BE" sz="1200" b="1" u="sng" dirty="0">
              <a:latin typeface="Comic Sans MS" pitchFamily="66" charset="0"/>
            </a:endParaRPr>
          </a:p>
          <a:p>
            <a:pPr lvl="1" indent="449263">
              <a:buFontTx/>
              <a:buChar char="-"/>
              <a:defRPr/>
            </a:pPr>
            <a:r>
              <a:rPr lang="nl-BE" sz="2800" dirty="0">
                <a:latin typeface="Comic Sans MS" pitchFamily="66" charset="0"/>
              </a:rPr>
              <a:t>Geïnformeerd : zo volledig mogelijk :</a:t>
            </a:r>
            <a:br>
              <a:rPr lang="nl-BE" sz="2800" dirty="0">
                <a:latin typeface="Comic Sans MS" pitchFamily="66" charset="0"/>
              </a:rPr>
            </a:br>
            <a:r>
              <a:rPr lang="nl-BE" sz="2400" dirty="0">
                <a:latin typeface="Comic Sans MS" pitchFamily="66" charset="0"/>
              </a:rPr>
              <a:t>Doel, duur, frequentie, risico’s, alternatieven behandeling. Financiële gevolgen, wettelijke bepalingen,…</a:t>
            </a:r>
            <a:endParaRPr lang="nl-BE" sz="1200" dirty="0">
              <a:latin typeface="Comic Sans MS" pitchFamily="66" charset="0"/>
            </a:endParaRPr>
          </a:p>
          <a:p>
            <a:pPr lvl="1" indent="449263">
              <a:buFontTx/>
              <a:buChar char="-"/>
              <a:defRPr/>
            </a:pPr>
            <a:r>
              <a:rPr lang="nl-BE" sz="2800" dirty="0">
                <a:latin typeface="Comic Sans MS" pitchFamily="66" charset="0"/>
              </a:rPr>
              <a:t>Voorafgaandelijk en tijdig</a:t>
            </a:r>
            <a:r>
              <a:rPr lang="nl-BE" sz="1200" dirty="0">
                <a:latin typeface="Comic Sans MS" pitchFamily="66" charset="0"/>
              </a:rPr>
              <a:t/>
            </a:r>
            <a:br>
              <a:rPr lang="nl-BE" sz="1200" dirty="0">
                <a:latin typeface="Comic Sans MS" pitchFamily="66" charset="0"/>
              </a:rPr>
            </a:br>
            <a:r>
              <a:rPr lang="nl-BE" sz="2800" dirty="0">
                <a:latin typeface="Comic Sans MS" pitchFamily="66" charset="0"/>
              </a:rPr>
              <a:t>&lt;-&gt; Veronderstelde toestemming ingeval urgentie</a:t>
            </a:r>
            <a:br>
              <a:rPr lang="nl-BE" sz="2800" dirty="0">
                <a:latin typeface="Comic Sans MS" pitchFamily="66" charset="0"/>
              </a:rPr>
            </a:br>
            <a:endParaRPr lang="nl-BE" sz="1200" dirty="0">
              <a:latin typeface="Comic Sans MS" pitchFamily="66" charset="0"/>
            </a:endParaRPr>
          </a:p>
          <a:p>
            <a:pPr lvl="1" indent="449263">
              <a:buFontTx/>
              <a:buChar char="-"/>
              <a:defRPr/>
            </a:pPr>
            <a:r>
              <a:rPr lang="nl-BE" sz="2800" dirty="0">
                <a:latin typeface="Comic Sans MS" pitchFamily="66" charset="0"/>
              </a:rPr>
              <a:t>Recht om te weigeren </a:t>
            </a:r>
          </a:p>
          <a:p>
            <a:pPr lvl="2" indent="449263">
              <a:buFontTx/>
              <a:buChar char="-"/>
              <a:defRPr/>
            </a:pPr>
            <a:r>
              <a:rPr lang="nl-BE" sz="2800" dirty="0">
                <a:latin typeface="Comic Sans MS" pitchFamily="66" charset="0"/>
              </a:rPr>
              <a:t>Ook als levensnoodzakelijke behandeling!</a:t>
            </a:r>
          </a:p>
          <a:p>
            <a:pPr lvl="2" indent="449263">
              <a:buFontTx/>
              <a:buChar char="-"/>
              <a:defRPr/>
            </a:pPr>
            <a:r>
              <a:rPr lang="nl-BE" sz="2800" dirty="0">
                <a:latin typeface="Comic Sans MS" pitchFamily="66" charset="0"/>
              </a:rPr>
              <a:t>Recht op kwaliteitsvolle dienstverlening. </a:t>
            </a:r>
          </a:p>
          <a:p>
            <a:pPr lvl="2" indent="449263">
              <a:buFontTx/>
              <a:buChar char="-"/>
              <a:defRPr/>
            </a:pPr>
            <a:r>
              <a:rPr lang="nl-BE" sz="2800" dirty="0">
                <a:latin typeface="Comic Sans MS" pitchFamily="66" charset="0"/>
              </a:rPr>
              <a:t>Voorafgaande, schriftelijke weigering van</a:t>
            </a:r>
          </a:p>
          <a:p>
            <a:pPr lvl="2" indent="449263">
              <a:defRPr/>
            </a:pPr>
            <a:r>
              <a:rPr lang="nl-BE" sz="2800" dirty="0">
                <a:latin typeface="Comic Sans MS" pitchFamily="66" charset="0"/>
              </a:rPr>
              <a:t>welomschreven tussenkomst</a:t>
            </a:r>
          </a:p>
          <a:p>
            <a:pPr lvl="2" indent="449263">
              <a:defRPr/>
            </a:pPr>
            <a:r>
              <a:rPr lang="nl-BE" sz="2800" dirty="0">
                <a:latin typeface="Comic Sans MS" pitchFamily="66" charset="0"/>
              </a:rPr>
              <a:t/>
            </a:r>
            <a:br>
              <a:rPr lang="nl-BE" sz="2800" dirty="0">
                <a:latin typeface="Comic Sans MS" pitchFamily="66" charset="0"/>
              </a:rPr>
            </a:br>
            <a:endParaRPr lang="nl-BE" sz="2800" dirty="0">
              <a:latin typeface="Comic Sans MS" pitchFamily="66" charset="0"/>
            </a:endParaRPr>
          </a:p>
          <a:p>
            <a:pPr lvl="1" indent="449263">
              <a:buFontTx/>
              <a:buChar char="-"/>
              <a:defRPr/>
            </a:pPr>
            <a:endParaRPr lang="nl-BE" sz="28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0" y="908050"/>
            <a:ext cx="9144000" cy="3181350"/>
          </a:xfrm>
        </p:spPr>
        <p:txBody>
          <a:bodyPr/>
          <a:lstStyle/>
          <a:p>
            <a:pPr eaLnBrk="1" hangingPunct="1">
              <a:lnSpc>
                <a:spcPct val="90000"/>
              </a:lnSpc>
              <a:buFont typeface="Wingdings" pitchFamily="2" charset="2"/>
              <a:buNone/>
              <a:defRPr/>
            </a:pPr>
            <a:r>
              <a:rPr lang="nl-BE" sz="2800" dirty="0" smtClean="0">
                <a:latin typeface="Comic Sans MS" pitchFamily="66" charset="0"/>
              </a:rPr>
              <a:t>		</a:t>
            </a:r>
            <a:endParaRPr lang="nl-BE" sz="1000" dirty="0" smtClean="0">
              <a:latin typeface="Comic Sans MS" pitchFamily="66" charset="0"/>
            </a:endParaRPr>
          </a:p>
          <a:p>
            <a:pPr eaLnBrk="1" hangingPunct="1">
              <a:lnSpc>
                <a:spcPct val="90000"/>
              </a:lnSpc>
              <a:defRPr/>
            </a:pPr>
            <a:r>
              <a:rPr lang="nl-BE" sz="2800" dirty="0" smtClean="0">
                <a:latin typeface="Comic Sans MS" pitchFamily="66" charset="0"/>
              </a:rPr>
              <a:t>Wilsbekwame mj: beslist zelf over gezondheidszorg</a:t>
            </a:r>
          </a:p>
          <a:p>
            <a:pPr eaLnBrk="1" hangingPunct="1">
              <a:lnSpc>
                <a:spcPct val="90000"/>
              </a:lnSpc>
              <a:buFont typeface="Wingdings" pitchFamily="2" charset="2"/>
              <a:buNone/>
              <a:defRPr/>
            </a:pPr>
            <a:r>
              <a:rPr lang="nl-BE" sz="2800" dirty="0" smtClean="0">
                <a:latin typeface="Comic Sans MS" pitchFamily="66" charset="0"/>
              </a:rPr>
              <a:t>	Wilsonbekwame mj: ouders beslissen</a:t>
            </a:r>
          </a:p>
          <a:p>
            <a:pPr eaLnBrk="1" hangingPunct="1">
              <a:lnSpc>
                <a:spcPct val="90000"/>
              </a:lnSpc>
              <a:defRPr/>
            </a:pPr>
            <a:endParaRPr lang="nl-BE" sz="1000" dirty="0" smtClean="0">
              <a:latin typeface="Comic Sans MS" pitchFamily="66" charset="0"/>
            </a:endParaRPr>
          </a:p>
          <a:p>
            <a:pPr eaLnBrk="1" hangingPunct="1">
              <a:lnSpc>
                <a:spcPct val="90000"/>
              </a:lnSpc>
              <a:defRPr/>
            </a:pPr>
            <a:r>
              <a:rPr lang="nl-BE" sz="2800" dirty="0" smtClean="0">
                <a:latin typeface="Comic Sans MS" pitchFamily="66" charset="0"/>
              </a:rPr>
              <a:t>Interventie beroepsbeoefenaars gezondheidszorg?</a:t>
            </a:r>
          </a:p>
          <a:p>
            <a:pPr lvl="1" eaLnBrk="1" hangingPunct="1">
              <a:lnSpc>
                <a:spcPct val="90000"/>
              </a:lnSpc>
              <a:defRPr/>
            </a:pPr>
            <a:r>
              <a:rPr lang="nl-BE" sz="2400" dirty="0" smtClean="0">
                <a:latin typeface="Comic Sans MS" pitchFamily="66" charset="0"/>
              </a:rPr>
              <a:t>Tegen wil </a:t>
            </a:r>
            <a:r>
              <a:rPr lang="nl-BE" sz="2400" b="1" dirty="0" smtClean="0">
                <a:latin typeface="Comic Sans MS" pitchFamily="66" charset="0"/>
              </a:rPr>
              <a:t>bekwame, bewuste</a:t>
            </a:r>
            <a:r>
              <a:rPr lang="nl-BE" sz="2400" dirty="0" smtClean="0">
                <a:latin typeface="Comic Sans MS" pitchFamily="66" charset="0"/>
              </a:rPr>
              <a:t> </a:t>
            </a:r>
            <a:r>
              <a:rPr lang="nl-BE" sz="2400" dirty="0" err="1" smtClean="0">
                <a:latin typeface="Comic Sans MS" pitchFamily="66" charset="0"/>
              </a:rPr>
              <a:t>mj</a:t>
            </a:r>
            <a:r>
              <a:rPr lang="nl-BE" sz="2400" dirty="0" smtClean="0">
                <a:latin typeface="Comic Sans MS" pitchFamily="66" charset="0"/>
              </a:rPr>
              <a:t> patiënt : </a:t>
            </a:r>
            <a:r>
              <a:rPr lang="nl-BE" sz="2400" dirty="0" smtClean="0">
                <a:solidFill>
                  <a:schemeClr val="tx2"/>
                </a:solidFill>
                <a:latin typeface="Comic Sans MS" pitchFamily="66" charset="0"/>
              </a:rPr>
              <a:t>in principe </a:t>
            </a:r>
            <a:r>
              <a:rPr lang="nl-BE" sz="2400" b="1" dirty="0" smtClean="0">
                <a:solidFill>
                  <a:schemeClr val="tx2"/>
                </a:solidFill>
                <a:latin typeface="Comic Sans MS" pitchFamily="66" charset="0"/>
              </a:rPr>
              <a:t>niet</a:t>
            </a:r>
            <a:r>
              <a:rPr lang="nl-BE" sz="2400" dirty="0" smtClean="0">
                <a:solidFill>
                  <a:schemeClr val="tx2"/>
                </a:solidFill>
                <a:latin typeface="Comic Sans MS" pitchFamily="66" charset="0"/>
              </a:rPr>
              <a:t> wegens grondrecht ‘niet schenden fysieke integriteit’ tenzij tussenkomst rechter!</a:t>
            </a:r>
          </a:p>
          <a:p>
            <a:pPr lvl="1" eaLnBrk="1" hangingPunct="1">
              <a:lnSpc>
                <a:spcPct val="90000"/>
              </a:lnSpc>
              <a:defRPr/>
            </a:pPr>
            <a:r>
              <a:rPr lang="nl-BE" sz="2400" dirty="0" smtClean="0">
                <a:latin typeface="Comic Sans MS" pitchFamily="66" charset="0"/>
              </a:rPr>
              <a:t>Tegen wil ouders </a:t>
            </a:r>
            <a:r>
              <a:rPr lang="nl-BE" sz="2400" b="1" dirty="0" smtClean="0">
                <a:latin typeface="Comic Sans MS" pitchFamily="66" charset="0"/>
              </a:rPr>
              <a:t>onbekwame</a:t>
            </a:r>
            <a:r>
              <a:rPr lang="nl-BE" sz="2400" dirty="0" smtClean="0">
                <a:latin typeface="Comic Sans MS" pitchFamily="66" charset="0"/>
              </a:rPr>
              <a:t> patiënt?</a:t>
            </a:r>
          </a:p>
          <a:p>
            <a:pPr marL="914400" lvl="1" indent="-457200" eaLnBrk="1" hangingPunct="1">
              <a:lnSpc>
                <a:spcPct val="90000"/>
              </a:lnSpc>
              <a:buFontTx/>
              <a:buAutoNum type="arabicPeriod"/>
              <a:defRPr/>
            </a:pPr>
            <a:r>
              <a:rPr lang="nl-BE" sz="2400" dirty="0" smtClean="0">
                <a:latin typeface="Comic Sans MS" pitchFamily="66" charset="0"/>
              </a:rPr>
              <a:t>Noodtoestand, gevaarsituatie =&gt; Ja </a:t>
            </a:r>
          </a:p>
          <a:p>
            <a:pPr marL="1314450" lvl="2" indent="-457200" eaLnBrk="1" hangingPunct="1">
              <a:lnSpc>
                <a:spcPct val="90000"/>
              </a:lnSpc>
              <a:buFontTx/>
              <a:buChar char="-"/>
              <a:defRPr/>
            </a:pPr>
            <a:r>
              <a:rPr lang="nl-BE" sz="2000" dirty="0" smtClean="0">
                <a:latin typeface="Comic Sans MS" pitchFamily="66" charset="0"/>
              </a:rPr>
              <a:t>Eventueel </a:t>
            </a:r>
            <a:r>
              <a:rPr lang="nl-BE" sz="2000" b="1" dirty="0" smtClean="0">
                <a:latin typeface="Comic Sans MS" pitchFamily="66" charset="0"/>
              </a:rPr>
              <a:t>zelf</a:t>
            </a:r>
            <a:r>
              <a:rPr lang="nl-BE" sz="2000" dirty="0" smtClean="0">
                <a:latin typeface="Comic Sans MS" pitchFamily="66" charset="0"/>
              </a:rPr>
              <a:t>  (belang MJ primeert!!)</a:t>
            </a:r>
          </a:p>
          <a:p>
            <a:pPr marL="1314450" lvl="2" indent="-457200" eaLnBrk="1" hangingPunct="1">
              <a:lnSpc>
                <a:spcPct val="90000"/>
              </a:lnSpc>
              <a:buFontTx/>
              <a:buChar char="-"/>
              <a:defRPr/>
            </a:pPr>
            <a:r>
              <a:rPr lang="nl-BE" sz="2000" dirty="0" smtClean="0">
                <a:latin typeface="Comic Sans MS" pitchFamily="66" charset="0"/>
              </a:rPr>
              <a:t>Indien mogelijk met toestemming </a:t>
            </a:r>
            <a:r>
              <a:rPr lang="nl-BE" sz="2000" b="1" dirty="0" smtClean="0">
                <a:latin typeface="Comic Sans MS" pitchFamily="66" charset="0"/>
              </a:rPr>
              <a:t>parket, rechter</a:t>
            </a:r>
          </a:p>
          <a:p>
            <a:pPr marL="914400" lvl="1" indent="-457200" eaLnBrk="1" hangingPunct="1">
              <a:lnSpc>
                <a:spcPct val="90000"/>
              </a:lnSpc>
              <a:buFontTx/>
              <a:buAutoNum type="arabicPeriod"/>
              <a:defRPr/>
            </a:pPr>
            <a:r>
              <a:rPr lang="nl-BE" sz="2400" dirty="0" smtClean="0">
                <a:latin typeface="Comic Sans MS" pitchFamily="66" charset="0"/>
              </a:rPr>
              <a:t>Geen noodtoestand, gevaarsituatie =&gt; Steeds rechter inschakelen (via ouder, parket)</a:t>
            </a:r>
          </a:p>
        </p:txBody>
      </p:sp>
      <p:sp>
        <p:nvSpPr>
          <p:cNvPr id="25603" name="Text Box 5"/>
          <p:cNvSpPr txBox="1">
            <a:spLocks noChangeArrowheads="1"/>
          </p:cNvSpPr>
          <p:nvPr/>
        </p:nvSpPr>
        <p:spPr bwMode="auto">
          <a:xfrm>
            <a:off x="2700338" y="6381750"/>
            <a:ext cx="2776537" cy="274638"/>
          </a:xfrm>
          <a:prstGeom prst="rect">
            <a:avLst/>
          </a:prstGeom>
          <a:noFill/>
          <a:ln w="9525">
            <a:noFill/>
            <a:miter lim="800000"/>
            <a:headEnd/>
            <a:tailEnd/>
          </a:ln>
        </p:spPr>
        <p:txBody>
          <a:bodyPr>
            <a:spAutoFit/>
          </a:bodyPr>
          <a:lstStyle/>
          <a:p>
            <a:endParaRPr lang="nl-BE" sz="1200">
              <a:latin typeface="Arial" charset="0"/>
            </a:endParaRPr>
          </a:p>
        </p:txBody>
      </p:sp>
      <p:sp>
        <p:nvSpPr>
          <p:cNvPr id="7" name="Tijdelijke aanduiding voor voettekst 6"/>
          <p:cNvSpPr>
            <a:spLocks noGrp="1"/>
          </p:cNvSpPr>
          <p:nvPr>
            <p:ph type="ftr" sz="quarter" idx="11"/>
          </p:nvPr>
        </p:nvSpPr>
        <p:spPr>
          <a:xfrm>
            <a:off x="2643188" y="6248400"/>
            <a:ext cx="3376612" cy="457200"/>
          </a:xfrm>
        </p:spPr>
        <p:txBody>
          <a:bodyPr/>
          <a:lstStyle/>
          <a:p>
            <a:pPr>
              <a:defRPr/>
            </a:pPr>
            <a:r>
              <a:rPr lang="nl-BE" smtClean="0"/>
              <a:t>'t Zitemzo... met minderjarige patiënten</a:t>
            </a:r>
            <a:endParaRPr lang="nl-NL" dirty="0"/>
          </a:p>
        </p:txBody>
      </p:sp>
      <p:sp>
        <p:nvSpPr>
          <p:cNvPr id="8" name="Rectangle 2"/>
          <p:cNvSpPr>
            <a:spLocks noGrp="1" noChangeArrowheads="1"/>
          </p:cNvSpPr>
          <p:nvPr>
            <p:ph type="title"/>
          </p:nvPr>
        </p:nvSpPr>
        <p:spPr>
          <a:xfrm>
            <a:off x="250825" y="115888"/>
            <a:ext cx="8607425" cy="1143000"/>
          </a:xfrm>
        </p:spPr>
        <p:txBody>
          <a:bodyPr/>
          <a:lstStyle/>
          <a:p>
            <a:pPr>
              <a:defRPr/>
            </a:pPr>
            <a:r>
              <a:rPr lang="nl-BE" sz="5400" dirty="0" smtClean="0">
                <a:latin typeface="Comic Sans MS" pitchFamily="66" charset="0"/>
              </a:rPr>
              <a:t>Beslissingsrecht</a:t>
            </a:r>
            <a:endParaRPr lang="nl-NL" sz="5400" dirty="0">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71682" name="Rectangle 2"/>
          <p:cNvSpPr>
            <a:spLocks noGrp="1" noChangeArrowheads="1"/>
          </p:cNvSpPr>
          <p:nvPr>
            <p:ph type="title"/>
          </p:nvPr>
        </p:nvSpPr>
        <p:spPr>
          <a:xfrm>
            <a:off x="395288" y="125413"/>
            <a:ext cx="8229600" cy="1143000"/>
          </a:xfrm>
        </p:spPr>
        <p:txBody>
          <a:bodyPr/>
          <a:lstStyle/>
          <a:p>
            <a:pPr eaLnBrk="1" hangingPunct="1">
              <a:defRPr/>
            </a:pPr>
            <a:r>
              <a:rPr lang="nl-NL" dirty="0" smtClean="0">
                <a:effectLst>
                  <a:outerShdw blurRad="38100" dist="38100" dir="2700000" algn="tl">
                    <a:srgbClr val="000000">
                      <a:alpha val="43137"/>
                    </a:srgbClr>
                  </a:outerShdw>
                </a:effectLst>
                <a:latin typeface="Comic Sans MS" pitchFamily="66" charset="0"/>
              </a:rPr>
              <a:t>Toestemming</a:t>
            </a:r>
            <a:br>
              <a:rPr lang="nl-NL" dirty="0" smtClean="0">
                <a:effectLst>
                  <a:outerShdw blurRad="38100" dist="38100" dir="2700000" algn="tl">
                    <a:srgbClr val="000000">
                      <a:alpha val="43137"/>
                    </a:srgbClr>
                  </a:outerShdw>
                </a:effectLst>
                <a:latin typeface="Comic Sans MS" pitchFamily="66" charset="0"/>
              </a:rPr>
            </a:br>
            <a:r>
              <a:rPr lang="nl-NL" dirty="0" smtClean="0">
                <a:effectLst>
                  <a:outerShdw blurRad="38100" dist="38100" dir="2700000" algn="tl">
                    <a:srgbClr val="000000">
                      <a:alpha val="43137"/>
                    </a:srgbClr>
                  </a:outerShdw>
                </a:effectLst>
                <a:latin typeface="Comic Sans MS" pitchFamily="66" charset="0"/>
              </a:rPr>
              <a:t>Enkele specifieke situaties</a:t>
            </a:r>
          </a:p>
        </p:txBody>
      </p:sp>
      <p:sp>
        <p:nvSpPr>
          <p:cNvPr id="26628" name="Rectangle 6"/>
          <p:cNvSpPr>
            <a:spLocks noChangeArrowheads="1"/>
          </p:cNvSpPr>
          <p:nvPr/>
        </p:nvSpPr>
        <p:spPr bwMode="auto">
          <a:xfrm>
            <a:off x="395288" y="1997264"/>
            <a:ext cx="8748712" cy="6494085"/>
          </a:xfrm>
          <a:prstGeom prst="rect">
            <a:avLst/>
          </a:prstGeom>
          <a:noFill/>
          <a:ln w="9525">
            <a:noFill/>
            <a:miter lim="800000"/>
            <a:headEnd/>
            <a:tailEnd/>
          </a:ln>
        </p:spPr>
        <p:txBody>
          <a:bodyPr anchor="ctr">
            <a:spAutoFit/>
          </a:bodyPr>
          <a:lstStyle/>
          <a:p>
            <a:pPr indent="449263">
              <a:buFont typeface="Wingdings" pitchFamily="2" charset="2"/>
              <a:buChar char="§"/>
            </a:pPr>
            <a:r>
              <a:rPr lang="nl-BE" sz="3600" dirty="0">
                <a:latin typeface="Comic Sans MS" pitchFamily="66" charset="0"/>
              </a:rPr>
              <a:t>(Niet-)heelkundige, esthetische </a:t>
            </a:r>
          </a:p>
          <a:p>
            <a:pPr indent="449263"/>
            <a:r>
              <a:rPr lang="nl-BE" sz="3600" dirty="0">
                <a:latin typeface="Comic Sans MS" pitchFamily="66" charset="0"/>
              </a:rPr>
              <a:t>geneeskundige ingrepen. (+inst. WV</a:t>
            </a:r>
            <a:r>
              <a:rPr lang="nl-BE" sz="3600" dirty="0" smtClean="0">
                <a:latin typeface="Comic Sans MS" pitchFamily="66" charset="0"/>
              </a:rPr>
              <a:t>.)</a:t>
            </a:r>
            <a:endParaRPr lang="nl-BE" sz="3600" dirty="0">
              <a:latin typeface="Comic Sans MS" pitchFamily="66" charset="0"/>
            </a:endParaRPr>
          </a:p>
          <a:p>
            <a:pPr indent="449263">
              <a:buFont typeface="Wingdings" pitchFamily="2" charset="2"/>
              <a:buChar char="§"/>
            </a:pPr>
            <a:r>
              <a:rPr lang="nl-BE" sz="3600" dirty="0">
                <a:latin typeface="Comic Sans MS" pitchFamily="66" charset="0"/>
              </a:rPr>
              <a:t>Abortus</a:t>
            </a:r>
          </a:p>
          <a:p>
            <a:pPr indent="449263">
              <a:buFont typeface="Wingdings" pitchFamily="2" charset="2"/>
              <a:buChar char="§"/>
            </a:pPr>
            <a:r>
              <a:rPr lang="nl-BE" sz="3600" dirty="0">
                <a:latin typeface="Comic Sans MS" pitchFamily="66" charset="0"/>
              </a:rPr>
              <a:t>Orgaantransplantatie (verzet WV.) </a:t>
            </a:r>
          </a:p>
          <a:p>
            <a:pPr indent="449263">
              <a:buFont typeface="Wingdings" pitchFamily="2" charset="2"/>
              <a:buChar char="§"/>
            </a:pPr>
            <a:r>
              <a:rPr lang="nl-BE" sz="3600" dirty="0">
                <a:latin typeface="Comic Sans MS" pitchFamily="66" charset="0"/>
              </a:rPr>
              <a:t>Euthanasie (+inst. WV.)</a:t>
            </a:r>
          </a:p>
          <a:p>
            <a:pPr indent="449263">
              <a:buFont typeface="Wingdings" pitchFamily="2" charset="2"/>
              <a:buChar char="§"/>
            </a:pPr>
            <a:r>
              <a:rPr lang="nl-BE" sz="3600" dirty="0">
                <a:latin typeface="Comic Sans MS" pitchFamily="66" charset="0"/>
              </a:rPr>
              <a:t>(Gedwongen) Opname geesteszieken</a:t>
            </a:r>
          </a:p>
          <a:p>
            <a:pPr indent="449263"/>
            <a:endParaRPr lang="nl-BE" sz="4000" dirty="0">
              <a:latin typeface="Comic Sans MS" pitchFamily="66" charset="0"/>
            </a:endParaRPr>
          </a:p>
          <a:p>
            <a:pPr indent="449263">
              <a:buFont typeface="Wingdings" pitchFamily="2" charset="2"/>
              <a:buChar char="§"/>
            </a:pPr>
            <a:endParaRPr lang="nl-BE" sz="4000" dirty="0">
              <a:latin typeface="Comic Sans MS" pitchFamily="66" charset="0"/>
            </a:endParaRPr>
          </a:p>
          <a:p>
            <a:pPr indent="449263">
              <a:buFont typeface="Wingdings" pitchFamily="2" charset="2"/>
              <a:buChar char="§"/>
            </a:pPr>
            <a:endParaRPr lang="nl-BE" sz="4000" dirty="0">
              <a:latin typeface="Comic Sans MS" pitchFamily="66" charset="0"/>
            </a:endParaRPr>
          </a:p>
          <a:p>
            <a:pPr indent="449263"/>
            <a:endParaRPr lang="nl-BE" sz="4000" dirty="0">
              <a:latin typeface="Comic Sans MS" pitchFamily="66" charset="0"/>
            </a:endParaRPr>
          </a:p>
          <a:p>
            <a:pPr indent="449263"/>
            <a:endParaRPr lang="nl-BE" sz="40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33475"/>
            <a:ext cx="8229600" cy="5103813"/>
          </a:xfrm>
        </p:spPr>
        <p:txBody>
          <a:bodyPr/>
          <a:lstStyle/>
          <a:p>
            <a:pPr>
              <a:defRPr/>
            </a:pPr>
            <a:r>
              <a:rPr lang="nl-BE" sz="6000" dirty="0" smtClean="0">
                <a:latin typeface="Comic Sans MS" pitchFamily="66" charset="0"/>
              </a:rPr>
              <a:t>Inhoud en verdeling</a:t>
            </a:r>
            <a:br>
              <a:rPr lang="nl-BE" sz="6000" dirty="0" smtClean="0">
                <a:latin typeface="Comic Sans MS" pitchFamily="66" charset="0"/>
              </a:rPr>
            </a:br>
            <a:r>
              <a:rPr lang="nl-BE" sz="6000" dirty="0" smtClean="0">
                <a:latin typeface="Comic Sans MS" pitchFamily="66" charset="0"/>
              </a:rPr>
              <a:t>van het</a:t>
            </a:r>
            <a:br>
              <a:rPr lang="nl-BE" sz="6000" dirty="0" smtClean="0">
                <a:latin typeface="Comic Sans MS" pitchFamily="66" charset="0"/>
              </a:rPr>
            </a:br>
            <a:r>
              <a:rPr lang="nl-BE" sz="6000" dirty="0" smtClean="0">
                <a:latin typeface="Comic Sans MS" pitchFamily="66" charset="0"/>
              </a:rPr>
              <a:t>ouderlijk gezag </a:t>
            </a:r>
            <a:br>
              <a:rPr lang="nl-BE" sz="6000" dirty="0" smtClean="0">
                <a:latin typeface="Comic Sans MS" pitchFamily="66" charset="0"/>
              </a:rPr>
            </a:br>
            <a:endParaRPr lang="nl-BE" sz="6000" dirty="0"/>
          </a:p>
        </p:txBody>
      </p:sp>
      <p:sp>
        <p:nvSpPr>
          <p:cNvPr id="5" name="Tijdelijke aanduiding voor voettekst 4"/>
          <p:cNvSpPr>
            <a:spLocks noGrp="1"/>
          </p:cNvSpPr>
          <p:nvPr>
            <p:ph type="ftr" sz="quarter" idx="11"/>
          </p:nvPr>
        </p:nvSpPr>
        <p:spPr/>
        <p:txBody>
          <a:bodyPr/>
          <a:lstStyle/>
          <a:p>
            <a:pPr>
              <a:defRPr/>
            </a:pPr>
            <a:r>
              <a:rPr lang="nl-BE" smtClean="0"/>
              <a:t>'t Zitemzo... met minderjarige patiënten</a:t>
            </a: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jdelijke aanduiding voor voettekst 5"/>
          <p:cNvSpPr>
            <a:spLocks noGrp="1"/>
          </p:cNvSpPr>
          <p:nvPr>
            <p:ph type="ftr" sz="quarter" idx="11"/>
          </p:nvPr>
        </p:nvSpPr>
        <p:spPr/>
        <p:txBody>
          <a:bodyPr/>
          <a:lstStyle/>
          <a:p>
            <a:pPr>
              <a:defRPr/>
            </a:pPr>
            <a:r>
              <a:rPr lang="nl-BE" smtClean="0"/>
              <a:t>'t Zitemzo... met minderjarige patiënten</a:t>
            </a:r>
            <a:endParaRPr lang="nl-NL" dirty="0"/>
          </a:p>
        </p:txBody>
      </p:sp>
      <p:sp>
        <p:nvSpPr>
          <p:cNvPr id="16386" name="Rectangle 2"/>
          <p:cNvSpPr>
            <a:spLocks noGrp="1" noChangeArrowheads="1"/>
          </p:cNvSpPr>
          <p:nvPr>
            <p:ph type="title"/>
          </p:nvPr>
        </p:nvSpPr>
        <p:spPr>
          <a:xfrm>
            <a:off x="468313" y="0"/>
            <a:ext cx="8229600" cy="1143000"/>
          </a:xfrm>
        </p:spPr>
        <p:txBody>
          <a:bodyPr/>
          <a:lstStyle/>
          <a:p>
            <a:pPr eaLnBrk="1" hangingPunct="1">
              <a:defRPr/>
            </a:pPr>
            <a:r>
              <a:rPr lang="nl-BE" dirty="0" smtClean="0">
                <a:latin typeface="Comic Sans MS" pitchFamily="66" charset="0"/>
              </a:rPr>
              <a:t>OUDERLIJK GEZAG</a:t>
            </a:r>
            <a:endParaRPr lang="nl-NL" dirty="0" smtClean="0">
              <a:latin typeface="Comic Sans MS" pitchFamily="66" charset="0"/>
            </a:endParaRPr>
          </a:p>
        </p:txBody>
      </p:sp>
      <p:sp>
        <p:nvSpPr>
          <p:cNvPr id="16387" name="Rectangle 3"/>
          <p:cNvSpPr>
            <a:spLocks noGrp="1" noChangeArrowheads="1"/>
          </p:cNvSpPr>
          <p:nvPr>
            <p:ph type="body" sz="half" idx="2"/>
          </p:nvPr>
        </p:nvSpPr>
        <p:spPr>
          <a:xfrm>
            <a:off x="179388" y="1125538"/>
            <a:ext cx="8964612" cy="5181600"/>
          </a:xfrm>
        </p:spPr>
        <p:txBody>
          <a:bodyPr/>
          <a:lstStyle/>
          <a:p>
            <a:pPr algn="ctr" eaLnBrk="1" hangingPunct="1">
              <a:lnSpc>
                <a:spcPct val="90000"/>
              </a:lnSpc>
              <a:buFont typeface="Wingdings" pitchFamily="2" charset="2"/>
              <a:buNone/>
              <a:defRPr/>
            </a:pPr>
            <a:r>
              <a:rPr lang="nl-BE" sz="2800" b="1" u="sng" dirty="0" smtClean="0">
                <a:latin typeface="Comic Sans MS" pitchFamily="66" charset="0"/>
              </a:rPr>
              <a:t>Welke ouder</a:t>
            </a:r>
            <a:r>
              <a:rPr lang="nl-BE" sz="2800" b="1" dirty="0" smtClean="0">
                <a:latin typeface="Comic Sans MS" pitchFamily="66" charset="0"/>
              </a:rPr>
              <a:t> oefent het ouderlijk gezag uit?  </a:t>
            </a:r>
          </a:p>
          <a:p>
            <a:pPr eaLnBrk="1" hangingPunct="1">
              <a:lnSpc>
                <a:spcPct val="90000"/>
              </a:lnSpc>
              <a:buFont typeface="Wingdings" pitchFamily="2" charset="2"/>
              <a:buNone/>
              <a:defRPr/>
            </a:pPr>
            <a:endParaRPr lang="nl-BE" sz="2800" i="1" dirty="0" smtClean="0">
              <a:latin typeface="Comic Sans MS" pitchFamily="66" charset="0"/>
            </a:endParaRPr>
          </a:p>
          <a:p>
            <a:pPr eaLnBrk="1" hangingPunct="1">
              <a:lnSpc>
                <a:spcPct val="90000"/>
              </a:lnSpc>
              <a:defRPr/>
            </a:pPr>
            <a:r>
              <a:rPr lang="nl-BE" sz="2800" dirty="0" smtClean="0">
                <a:latin typeface="Comic Sans MS" pitchFamily="66" charset="0"/>
              </a:rPr>
              <a:t>Wanneer </a:t>
            </a:r>
            <a:r>
              <a:rPr lang="nl-BE" sz="2800" b="1" dirty="0" smtClean="0">
                <a:latin typeface="Comic Sans MS" pitchFamily="66" charset="0"/>
              </a:rPr>
              <a:t>2 juridische </a:t>
            </a:r>
            <a:r>
              <a:rPr lang="nl-BE" sz="2800" dirty="0" smtClean="0">
                <a:latin typeface="Comic Sans MS" pitchFamily="66" charset="0"/>
              </a:rPr>
              <a:t>ouders bekend, in leven en in staat om ouderlijk gezag uit te oefenen:</a:t>
            </a:r>
          </a:p>
          <a:p>
            <a:pPr eaLnBrk="1" hangingPunct="1">
              <a:lnSpc>
                <a:spcPct val="90000"/>
              </a:lnSpc>
              <a:buFont typeface="Wingdings" pitchFamily="2" charset="2"/>
              <a:buNone/>
              <a:defRPr/>
            </a:pPr>
            <a:r>
              <a:rPr lang="nl-BE" sz="2800" dirty="0" smtClean="0">
                <a:latin typeface="Comic Sans MS" pitchFamily="66" charset="0"/>
              </a:rPr>
              <a:t>	</a:t>
            </a:r>
            <a:br>
              <a:rPr lang="nl-BE" sz="2800" dirty="0" smtClean="0">
                <a:latin typeface="Comic Sans MS" pitchFamily="66" charset="0"/>
              </a:rPr>
            </a:br>
            <a:r>
              <a:rPr lang="nl-BE" sz="2800" dirty="0" smtClean="0">
                <a:latin typeface="Comic Sans MS" pitchFamily="66" charset="0"/>
              </a:rPr>
              <a:t>Art. 373 B.W. =&gt; </a:t>
            </a:r>
            <a:r>
              <a:rPr lang="nl-BE" sz="2800" b="1" u="sng" dirty="0" smtClean="0">
                <a:solidFill>
                  <a:schemeClr val="tx2"/>
                </a:solidFill>
                <a:latin typeface="Comic Sans MS" pitchFamily="66" charset="0"/>
              </a:rPr>
              <a:t>co-ouderschap</a:t>
            </a:r>
            <a:r>
              <a:rPr lang="nl-BE" sz="2800" dirty="0" smtClean="0">
                <a:latin typeface="Comic Sans MS" pitchFamily="66" charset="0"/>
              </a:rPr>
              <a:t> : </a:t>
            </a:r>
            <a:r>
              <a:rPr lang="nl-BE" sz="2800" b="1" dirty="0" smtClean="0">
                <a:latin typeface="Comic Sans MS" pitchFamily="66" charset="0"/>
              </a:rPr>
              <a:t>samen</a:t>
            </a:r>
            <a:r>
              <a:rPr lang="nl-BE" sz="2800" dirty="0" smtClean="0">
                <a:latin typeface="Comic Sans MS" pitchFamily="66" charset="0"/>
              </a:rPr>
              <a:t> uitoefenen ouderlijk gezag</a:t>
            </a:r>
          </a:p>
          <a:p>
            <a:pPr eaLnBrk="1" hangingPunct="1">
              <a:lnSpc>
                <a:spcPct val="90000"/>
              </a:lnSpc>
              <a:buFont typeface="Wingdings" pitchFamily="2" charset="2"/>
              <a:buNone/>
              <a:defRPr/>
            </a:pPr>
            <a:r>
              <a:rPr lang="nl-BE" sz="2800" dirty="0" smtClean="0">
                <a:latin typeface="Comic Sans MS" pitchFamily="66" charset="0"/>
              </a:rPr>
              <a:t>			</a:t>
            </a:r>
          </a:p>
          <a:p>
            <a:pPr eaLnBrk="1" hangingPunct="1">
              <a:lnSpc>
                <a:spcPct val="90000"/>
              </a:lnSpc>
              <a:buFont typeface="Wingdings" pitchFamily="2" charset="2"/>
              <a:buNone/>
              <a:defRPr/>
            </a:pPr>
            <a:r>
              <a:rPr lang="nl-BE" sz="2800" dirty="0" smtClean="0">
                <a:latin typeface="Comic Sans MS" pitchFamily="66" charset="0"/>
              </a:rPr>
              <a:t>	Art. 373, lid 2 =&gt; </a:t>
            </a:r>
            <a:r>
              <a:rPr lang="nl-BE" sz="2800" dirty="0" smtClean="0">
                <a:solidFill>
                  <a:schemeClr val="tx2"/>
                </a:solidFill>
                <a:latin typeface="Comic Sans MS" pitchFamily="66" charset="0"/>
              </a:rPr>
              <a:t>vermoeden</a:t>
            </a:r>
            <a:r>
              <a:rPr lang="nl-BE" sz="2800" dirty="0" smtClean="0">
                <a:latin typeface="Comic Sans MS" pitchFamily="66" charset="0"/>
              </a:rPr>
              <a:t> t.a.v. derden ter goeder trouw dat ene ouder met toestemming andere ouder handelt!</a:t>
            </a:r>
          </a:p>
          <a:p>
            <a:pPr eaLnBrk="1" hangingPunct="1">
              <a:lnSpc>
                <a:spcPct val="90000"/>
              </a:lnSpc>
              <a:defRPr/>
            </a:pPr>
            <a:endParaRPr lang="nl-BE" sz="2800" dirty="0" smtClean="0">
              <a:latin typeface="Comic Sans MS" pitchFamily="66" charset="0"/>
            </a:endParaRPr>
          </a:p>
          <a:p>
            <a:pPr eaLnBrk="1" hangingPunct="1">
              <a:lnSpc>
                <a:spcPct val="90000"/>
              </a:lnSpc>
              <a:buFont typeface="Wingdings" pitchFamily="2" charset="2"/>
              <a:buNone/>
              <a:defRPr/>
            </a:pPr>
            <a:r>
              <a:rPr lang="nl-BE" sz="2800" dirty="0" smtClean="0">
                <a:latin typeface="Comic Sans MS" pitchFamily="66" charset="0"/>
              </a:rPr>
              <a:t>			</a:t>
            </a:r>
          </a:p>
          <a:p>
            <a:pPr eaLnBrk="1" hangingPunct="1">
              <a:lnSpc>
                <a:spcPct val="90000"/>
              </a:lnSpc>
              <a:buFont typeface="Wingdings" pitchFamily="2" charset="2"/>
              <a:buNone/>
              <a:defRPr/>
            </a:pPr>
            <a:endParaRPr lang="nl-BE"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jdelijke aanduiding voor voettekst 5"/>
          <p:cNvSpPr>
            <a:spLocks noGrp="1"/>
          </p:cNvSpPr>
          <p:nvPr>
            <p:ph type="ftr" sz="quarter" idx="11"/>
          </p:nvPr>
        </p:nvSpPr>
        <p:spPr/>
        <p:txBody>
          <a:bodyPr/>
          <a:lstStyle/>
          <a:p>
            <a:pPr>
              <a:defRPr/>
            </a:pPr>
            <a:r>
              <a:rPr lang="nl-BE" smtClean="0"/>
              <a:t>'t Zitemzo... met minderjarige patiënten</a:t>
            </a:r>
            <a:endParaRPr lang="nl-NL" dirty="0"/>
          </a:p>
        </p:txBody>
      </p:sp>
      <p:sp>
        <p:nvSpPr>
          <p:cNvPr id="16386" name="Rectangle 2"/>
          <p:cNvSpPr>
            <a:spLocks noGrp="1" noChangeArrowheads="1"/>
          </p:cNvSpPr>
          <p:nvPr>
            <p:ph type="title"/>
          </p:nvPr>
        </p:nvSpPr>
        <p:spPr>
          <a:xfrm>
            <a:off x="468313" y="0"/>
            <a:ext cx="8229600" cy="1143000"/>
          </a:xfrm>
        </p:spPr>
        <p:txBody>
          <a:bodyPr/>
          <a:lstStyle/>
          <a:p>
            <a:pPr eaLnBrk="1" hangingPunct="1">
              <a:defRPr/>
            </a:pPr>
            <a:r>
              <a:rPr lang="nl-BE" dirty="0" smtClean="0">
                <a:latin typeface="Comic Sans MS" pitchFamily="66" charset="0"/>
              </a:rPr>
              <a:t>OUDERLIJK GEZAG</a:t>
            </a:r>
            <a:endParaRPr lang="nl-NL" dirty="0" smtClean="0">
              <a:latin typeface="Comic Sans MS" pitchFamily="66" charset="0"/>
            </a:endParaRPr>
          </a:p>
        </p:txBody>
      </p:sp>
      <p:sp>
        <p:nvSpPr>
          <p:cNvPr id="16387" name="Rectangle 3"/>
          <p:cNvSpPr>
            <a:spLocks noGrp="1" noChangeArrowheads="1"/>
          </p:cNvSpPr>
          <p:nvPr>
            <p:ph type="body" sz="half" idx="2"/>
          </p:nvPr>
        </p:nvSpPr>
        <p:spPr>
          <a:xfrm>
            <a:off x="34925" y="836712"/>
            <a:ext cx="9109075" cy="5181600"/>
          </a:xfrm>
        </p:spPr>
        <p:txBody>
          <a:bodyPr/>
          <a:lstStyle/>
          <a:p>
            <a:pPr eaLnBrk="1" hangingPunct="1">
              <a:lnSpc>
                <a:spcPct val="90000"/>
              </a:lnSpc>
              <a:buFont typeface="Wingdings" pitchFamily="2" charset="2"/>
              <a:buNone/>
              <a:defRPr/>
            </a:pPr>
            <a:endParaRPr lang="nl-BE" sz="1400" i="1" dirty="0" smtClean="0">
              <a:latin typeface="Comic Sans MS" pitchFamily="66" charset="0"/>
            </a:endParaRPr>
          </a:p>
          <a:p>
            <a:pPr eaLnBrk="1" hangingPunct="1">
              <a:lnSpc>
                <a:spcPct val="90000"/>
              </a:lnSpc>
              <a:defRPr/>
            </a:pPr>
            <a:r>
              <a:rPr lang="nl-BE" sz="2800" dirty="0" smtClean="0">
                <a:latin typeface="Comic Sans MS" pitchFamily="66" charset="0"/>
              </a:rPr>
              <a:t>Uitzonderlijk =&gt; </a:t>
            </a:r>
            <a:r>
              <a:rPr lang="nl-BE" sz="2800" b="1" u="sng" dirty="0" smtClean="0">
                <a:solidFill>
                  <a:schemeClr val="tx2"/>
                </a:solidFill>
                <a:latin typeface="Comic Sans MS" pitchFamily="66" charset="0"/>
              </a:rPr>
              <a:t>exclusief ouderlijk gezag </a:t>
            </a:r>
            <a:r>
              <a:rPr lang="nl-BE" sz="2800" dirty="0" smtClean="0">
                <a:solidFill>
                  <a:schemeClr val="tx2"/>
                </a:solidFill>
                <a:latin typeface="Comic Sans MS" pitchFamily="66" charset="0"/>
              </a:rPr>
              <a:t>: </a:t>
            </a:r>
          </a:p>
          <a:p>
            <a:pPr eaLnBrk="1" hangingPunct="1">
              <a:lnSpc>
                <a:spcPct val="90000"/>
              </a:lnSpc>
              <a:buFont typeface="Wingdings" pitchFamily="2" charset="2"/>
              <a:buNone/>
              <a:defRPr/>
            </a:pPr>
            <a:r>
              <a:rPr lang="nl-BE" sz="2800" dirty="0" smtClean="0">
                <a:solidFill>
                  <a:schemeClr val="tx2"/>
                </a:solidFill>
                <a:latin typeface="Comic Sans MS" pitchFamily="66" charset="0"/>
              </a:rPr>
              <a:t>	</a:t>
            </a:r>
            <a:r>
              <a:rPr lang="nl-BE" sz="2800" dirty="0" smtClean="0">
                <a:latin typeface="Comic Sans MS" pitchFamily="66" charset="0"/>
              </a:rPr>
              <a:t>Deze ouder oefent ouderlijk gezag alleen uit</a:t>
            </a:r>
          </a:p>
          <a:p>
            <a:pPr eaLnBrk="1" hangingPunct="1">
              <a:lnSpc>
                <a:spcPct val="90000"/>
              </a:lnSpc>
              <a:buFont typeface="Wingdings" pitchFamily="2" charset="2"/>
              <a:buNone/>
              <a:defRPr/>
            </a:pPr>
            <a:r>
              <a:rPr lang="nl-BE" sz="2800" dirty="0" smtClean="0">
                <a:latin typeface="Comic Sans MS" pitchFamily="66" charset="0"/>
              </a:rPr>
              <a:t>	Andere ouder behoudt recht op contact en info!</a:t>
            </a:r>
          </a:p>
          <a:p>
            <a:pPr eaLnBrk="1" hangingPunct="1">
              <a:lnSpc>
                <a:spcPct val="80000"/>
              </a:lnSpc>
              <a:defRPr/>
            </a:pPr>
            <a:endParaRPr lang="nl-BE" sz="1200" dirty="0" smtClean="0">
              <a:latin typeface="Comic Sans MS" pitchFamily="66" charset="0"/>
            </a:endParaRPr>
          </a:p>
          <a:p>
            <a:pPr eaLnBrk="1" hangingPunct="1">
              <a:lnSpc>
                <a:spcPct val="80000"/>
              </a:lnSpc>
              <a:defRPr/>
            </a:pPr>
            <a:endParaRPr lang="nl-BE" sz="1200" dirty="0" smtClean="0">
              <a:latin typeface="Comic Sans MS" pitchFamily="66" charset="0"/>
            </a:endParaRPr>
          </a:p>
          <a:p>
            <a:pPr eaLnBrk="1" hangingPunct="1">
              <a:lnSpc>
                <a:spcPct val="80000"/>
              </a:lnSpc>
              <a:defRPr/>
            </a:pPr>
            <a:r>
              <a:rPr lang="nl-BE" sz="2800" dirty="0" smtClean="0">
                <a:latin typeface="Comic Sans MS" pitchFamily="66" charset="0"/>
              </a:rPr>
              <a:t>Wanneer slechts </a:t>
            </a:r>
            <a:r>
              <a:rPr lang="nl-BE" sz="2800" dirty="0" smtClean="0">
                <a:solidFill>
                  <a:schemeClr val="tx2"/>
                </a:solidFill>
                <a:latin typeface="Comic Sans MS" pitchFamily="66" charset="0"/>
              </a:rPr>
              <a:t>1</a:t>
            </a:r>
            <a:r>
              <a:rPr lang="nl-BE" sz="2800" dirty="0" smtClean="0">
                <a:latin typeface="Comic Sans MS" pitchFamily="66" charset="0"/>
              </a:rPr>
              <a:t> ouder in staat is om het ouderlijk gezag uit te oefenen =&gt; </a:t>
            </a:r>
            <a:r>
              <a:rPr lang="nl-BE" sz="2800" u="sng" dirty="0" smtClean="0">
                <a:solidFill>
                  <a:schemeClr val="tx2"/>
                </a:solidFill>
                <a:latin typeface="Comic Sans MS" pitchFamily="66" charset="0"/>
              </a:rPr>
              <a:t>Alleen</a:t>
            </a:r>
            <a:br>
              <a:rPr lang="nl-BE" sz="2800" u="sng" dirty="0" smtClean="0">
                <a:solidFill>
                  <a:schemeClr val="tx2"/>
                </a:solidFill>
                <a:latin typeface="Comic Sans MS" pitchFamily="66" charset="0"/>
              </a:rPr>
            </a:br>
            <a:endParaRPr lang="nl-BE" sz="2800" u="sng" dirty="0" smtClean="0">
              <a:solidFill>
                <a:schemeClr val="tx2"/>
              </a:solidFill>
              <a:latin typeface="Comic Sans MS" pitchFamily="66" charset="0"/>
            </a:endParaRPr>
          </a:p>
          <a:p>
            <a:pPr eaLnBrk="1" hangingPunct="1">
              <a:lnSpc>
                <a:spcPct val="80000"/>
              </a:lnSpc>
              <a:defRPr/>
            </a:pPr>
            <a:r>
              <a:rPr lang="nl-BE" sz="2800" dirty="0" smtClean="0">
                <a:latin typeface="Comic Sans MS" pitchFamily="66" charset="0"/>
              </a:rPr>
              <a:t>Wanneer</a:t>
            </a:r>
            <a:r>
              <a:rPr lang="nl-BE" sz="2800" dirty="0" smtClean="0">
                <a:solidFill>
                  <a:schemeClr val="tx2"/>
                </a:solidFill>
                <a:latin typeface="Comic Sans MS" pitchFamily="66" charset="0"/>
              </a:rPr>
              <a:t> geen</a:t>
            </a:r>
            <a:r>
              <a:rPr lang="nl-BE" sz="2800" dirty="0" smtClean="0">
                <a:latin typeface="Comic Sans MS" pitchFamily="66" charset="0"/>
              </a:rPr>
              <a:t> ouder in staat om ouderlijk gezag uit te oefenen =&gt; </a:t>
            </a:r>
            <a:r>
              <a:rPr lang="nl-BE" sz="2800" u="sng" dirty="0" smtClean="0">
                <a:solidFill>
                  <a:schemeClr val="tx2"/>
                </a:solidFill>
                <a:latin typeface="Comic Sans MS" pitchFamily="66" charset="0"/>
              </a:rPr>
              <a:t>Voogd</a:t>
            </a:r>
          </a:p>
          <a:p>
            <a:pPr eaLnBrk="1" hangingPunct="1">
              <a:lnSpc>
                <a:spcPct val="90000"/>
              </a:lnSpc>
              <a:defRPr/>
            </a:pPr>
            <a:endParaRPr lang="nl-BE" sz="1200" dirty="0" smtClean="0">
              <a:latin typeface="Comic Sans MS" pitchFamily="66" charset="0"/>
            </a:endParaRPr>
          </a:p>
          <a:p>
            <a:pPr eaLnBrk="1" hangingPunct="1">
              <a:lnSpc>
                <a:spcPct val="90000"/>
              </a:lnSpc>
              <a:buNone/>
              <a:defRPr/>
            </a:pPr>
            <a:endParaRPr lang="nl-BE" sz="1200" dirty="0" smtClean="0">
              <a:latin typeface="Comic Sans MS" pitchFamily="66" charset="0"/>
            </a:endParaRPr>
          </a:p>
          <a:p>
            <a:pPr eaLnBrk="1" hangingPunct="1">
              <a:lnSpc>
                <a:spcPct val="90000"/>
              </a:lnSpc>
              <a:defRPr/>
            </a:pPr>
            <a:r>
              <a:rPr lang="nl-BE" sz="2800" dirty="0" smtClean="0">
                <a:latin typeface="Comic Sans MS" pitchFamily="66" charset="0"/>
              </a:rPr>
              <a:t>Er kan zich maar één iemand succesvol boven/tegen juridische ouders van mj of boven/tegen bekwame mj plaatsen =&gt; (</a:t>
            </a:r>
            <a:r>
              <a:rPr lang="nl-BE" sz="2800" b="1" dirty="0" smtClean="0">
                <a:latin typeface="Comic Sans MS" pitchFamily="66" charset="0"/>
              </a:rPr>
              <a:t>familie- of jeugd-)</a:t>
            </a:r>
            <a:r>
              <a:rPr lang="nl-BE" sz="2800" b="1" u="sng" dirty="0" smtClean="0">
                <a:solidFill>
                  <a:schemeClr val="tx2"/>
                </a:solidFill>
                <a:latin typeface="Comic Sans MS" pitchFamily="66" charset="0"/>
              </a:rPr>
              <a:t>rechter</a:t>
            </a:r>
            <a:r>
              <a:rPr lang="nl-BE" sz="2800" dirty="0" smtClean="0">
                <a:latin typeface="Comic Sans MS" pitchFamily="66" charset="0"/>
              </a:rPr>
              <a:t>!! </a:t>
            </a:r>
            <a:endParaRPr lang="nl-NL" sz="2800" dirty="0" smtClean="0">
              <a:latin typeface="Comic Sans MS" pitchFamily="66" charset="0"/>
            </a:endParaRPr>
          </a:p>
          <a:p>
            <a:pPr eaLnBrk="1" hangingPunct="1">
              <a:lnSpc>
                <a:spcPct val="90000"/>
              </a:lnSpc>
              <a:defRPr/>
            </a:pPr>
            <a:endParaRPr lang="nl-BE" sz="2800" dirty="0" smtClean="0">
              <a:latin typeface="Comic Sans MS" pitchFamily="66" charset="0"/>
            </a:endParaRPr>
          </a:p>
          <a:p>
            <a:pPr eaLnBrk="1" hangingPunct="1">
              <a:lnSpc>
                <a:spcPct val="90000"/>
              </a:lnSpc>
              <a:buFont typeface="Wingdings" pitchFamily="2" charset="2"/>
              <a:buNone/>
              <a:defRPr/>
            </a:pPr>
            <a:r>
              <a:rPr lang="nl-BE" sz="2800" dirty="0" smtClean="0">
                <a:latin typeface="Comic Sans MS" pitchFamily="66" charset="0"/>
              </a:rPr>
              <a:t>			</a:t>
            </a:r>
          </a:p>
          <a:p>
            <a:pPr eaLnBrk="1" hangingPunct="1">
              <a:lnSpc>
                <a:spcPct val="90000"/>
              </a:lnSpc>
              <a:buFont typeface="Wingdings" pitchFamily="2" charset="2"/>
              <a:buNone/>
              <a:defRPr/>
            </a:pPr>
            <a:endParaRPr lang="nl-BE"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1404938"/>
            <a:ext cx="9144000" cy="4616450"/>
          </a:xfrm>
        </p:spPr>
        <p:txBody>
          <a:bodyPr/>
          <a:lstStyle/>
          <a:p>
            <a:pPr>
              <a:defRPr/>
            </a:pPr>
            <a:r>
              <a:rPr lang="nl-BE" sz="2800" b="1" u="sng" dirty="0" smtClean="0">
                <a:effectLst>
                  <a:outerShdw blurRad="38100" dist="38100" dir="2700000" algn="tl">
                    <a:srgbClr val="000000">
                      <a:alpha val="43137"/>
                    </a:srgbClr>
                  </a:outerShdw>
                </a:effectLst>
                <a:latin typeface="Comic Sans MS" pitchFamily="66" charset="0"/>
              </a:rPr>
              <a:t>Beroepsgeheim</a:t>
            </a:r>
            <a:r>
              <a:rPr lang="nl-BE" sz="2800" dirty="0" smtClean="0">
                <a:effectLst>
                  <a:outerShdw blurRad="38100" dist="38100" dir="2700000" algn="tl">
                    <a:srgbClr val="000000">
                      <a:alpha val="43137"/>
                    </a:srgbClr>
                  </a:outerShdw>
                </a:effectLst>
                <a:latin typeface="Comic Sans MS" pitchFamily="66" charset="0"/>
              </a:rPr>
              <a:t> t.a.v. minderjarige patiënten tegenover hun </a:t>
            </a:r>
            <a:r>
              <a:rPr lang="nl-BE" sz="2800" b="1" dirty="0" smtClean="0">
                <a:effectLst>
                  <a:outerShdw blurRad="38100" dist="38100" dir="2700000" algn="tl">
                    <a:srgbClr val="000000">
                      <a:alpha val="43137"/>
                    </a:srgbClr>
                  </a:outerShdw>
                </a:effectLst>
                <a:latin typeface="Comic Sans MS" pitchFamily="66" charset="0"/>
              </a:rPr>
              <a:t>ouders</a:t>
            </a:r>
            <a:r>
              <a:rPr lang="nl-BE" sz="2800" dirty="0" smtClean="0">
                <a:effectLst>
                  <a:outerShdw blurRad="38100" dist="38100" dir="2700000" algn="tl">
                    <a:srgbClr val="000000">
                      <a:alpha val="43137"/>
                    </a:srgbClr>
                  </a:outerShdw>
                </a:effectLst>
                <a:latin typeface="Comic Sans MS" pitchFamily="66" charset="0"/>
              </a:rPr>
              <a:t>?</a:t>
            </a:r>
          </a:p>
          <a:p>
            <a:pPr lvl="2">
              <a:defRPr/>
            </a:pPr>
            <a:r>
              <a:rPr lang="nl-BE" dirty="0" smtClean="0">
                <a:effectLst>
                  <a:outerShdw blurRad="38100" dist="38100" dir="2700000" algn="tl">
                    <a:srgbClr val="000000">
                      <a:alpha val="43137"/>
                    </a:srgbClr>
                  </a:outerShdw>
                </a:effectLst>
                <a:latin typeface="Comic Sans MS" pitchFamily="66" charset="0"/>
              </a:rPr>
              <a:t>ouderlijk gezag:</a:t>
            </a:r>
          </a:p>
          <a:p>
            <a:pPr lvl="3">
              <a:defRPr/>
            </a:pPr>
            <a:r>
              <a:rPr lang="nl-BE" sz="2400" dirty="0" smtClean="0">
                <a:effectLst>
                  <a:outerShdw blurRad="38100" dist="38100" dir="2700000" algn="tl">
                    <a:srgbClr val="000000">
                      <a:alpha val="43137"/>
                    </a:srgbClr>
                  </a:outerShdw>
                </a:effectLst>
                <a:latin typeface="Comic Sans MS" pitchFamily="66" charset="0"/>
              </a:rPr>
              <a:t>beslissingsrecht fundamentele aspecten opvoeding minderjarige kinderen</a:t>
            </a:r>
          </a:p>
          <a:p>
            <a:pPr lvl="3">
              <a:buFontTx/>
              <a:buNone/>
              <a:defRPr/>
            </a:pPr>
            <a:r>
              <a:rPr lang="nl-BE" sz="2400" dirty="0" smtClean="0">
                <a:effectLst>
                  <a:outerShdw blurRad="38100" dist="38100" dir="2700000" algn="tl">
                    <a:srgbClr val="000000">
                      <a:alpha val="43137"/>
                    </a:srgbClr>
                  </a:outerShdw>
                </a:effectLst>
                <a:latin typeface="Comic Sans MS" pitchFamily="66" charset="0"/>
              </a:rPr>
              <a:t>=&gt; Informatie nodig om kwaliteitsvolle beslissingen te kunnen nemen</a:t>
            </a:r>
          </a:p>
          <a:p>
            <a:pPr lvl="2">
              <a:buFont typeface="Wingdings" pitchFamily="2" charset="2"/>
              <a:buNone/>
              <a:defRPr/>
            </a:pPr>
            <a:r>
              <a:rPr lang="nl-BE" dirty="0" smtClean="0">
                <a:effectLst>
                  <a:outerShdw blurRad="38100" dist="38100" dir="2700000" algn="tl">
                    <a:srgbClr val="000000">
                      <a:alpha val="43137"/>
                    </a:srgbClr>
                  </a:outerShdw>
                </a:effectLst>
                <a:latin typeface="Comic Sans MS" pitchFamily="66" charset="0"/>
              </a:rPr>
              <a:t>&lt;-&gt; Wilsbekwame minderjarige patiënten beslissen zelf  </a:t>
            </a:r>
          </a:p>
          <a:p>
            <a:pPr lvl="2">
              <a:buFont typeface="Wingdings" pitchFamily="2" charset="2"/>
              <a:buNone/>
              <a:defRPr/>
            </a:pPr>
            <a:r>
              <a:rPr lang="nl-BE" dirty="0" smtClean="0">
                <a:effectLst>
                  <a:outerShdw blurRad="38100" dist="38100" dir="2700000" algn="tl">
                    <a:srgbClr val="000000">
                      <a:alpha val="43137"/>
                    </a:srgbClr>
                  </a:outerShdw>
                </a:effectLst>
                <a:latin typeface="Comic Sans MS" pitchFamily="66" charset="0"/>
              </a:rPr>
              <a:t>	   over gezondheidszorg  </a:t>
            </a:r>
          </a:p>
          <a:p>
            <a:pPr lvl="2">
              <a:buFont typeface="Wingdings" pitchFamily="2" charset="2"/>
              <a:buNone/>
              <a:defRPr/>
            </a:pPr>
            <a:r>
              <a:rPr lang="nl-BE" dirty="0" smtClean="0">
                <a:effectLst>
                  <a:outerShdw blurRad="38100" dist="38100" dir="2700000" algn="tl">
                    <a:srgbClr val="000000">
                      <a:alpha val="43137"/>
                    </a:srgbClr>
                  </a:outerShdw>
                </a:effectLst>
                <a:latin typeface="Comic Sans MS" pitchFamily="66" charset="0"/>
              </a:rPr>
              <a:t>	   =&gt; ouders geen nood aan informatie</a:t>
            </a:r>
          </a:p>
          <a:p>
            <a:pPr lvl="1">
              <a:buFont typeface="Symbol" pitchFamily="18" charset="2"/>
              <a:buChar char="Þ"/>
              <a:defRPr/>
            </a:pPr>
            <a:r>
              <a:rPr lang="en-US" dirty="0" smtClean="0">
                <a:effectLst>
                  <a:outerShdw blurRad="38100" dist="38100" dir="2700000" algn="tl">
                    <a:srgbClr val="000000">
                      <a:alpha val="43137"/>
                    </a:srgbClr>
                  </a:outerShdw>
                </a:effectLst>
                <a:latin typeface="Comic Sans MS" pitchFamily="66" charset="0"/>
              </a:rPr>
              <a:t> </a:t>
            </a:r>
            <a:r>
              <a:rPr lang="en-US" dirty="0" err="1" smtClean="0">
                <a:effectLst>
                  <a:outerShdw blurRad="38100" dist="38100" dir="2700000" algn="tl">
                    <a:srgbClr val="000000">
                      <a:alpha val="43137"/>
                    </a:srgbClr>
                  </a:outerShdw>
                </a:effectLst>
                <a:latin typeface="Comic Sans MS" pitchFamily="66" charset="0"/>
              </a:rPr>
              <a:t>Beroepsgeheim</a:t>
            </a:r>
            <a:r>
              <a:rPr lang="en-US" dirty="0" smtClean="0">
                <a:effectLst>
                  <a:outerShdw blurRad="38100" dist="38100" dir="2700000" algn="tl">
                    <a:srgbClr val="000000">
                      <a:alpha val="43137"/>
                    </a:srgbClr>
                  </a:outerShdw>
                </a:effectLst>
                <a:latin typeface="Comic Sans MS" pitchFamily="66" charset="0"/>
              </a:rPr>
              <a:t> </a:t>
            </a:r>
            <a:r>
              <a:rPr lang="en-US" dirty="0" err="1" smtClean="0">
                <a:effectLst>
                  <a:outerShdw blurRad="38100" dist="38100" dir="2700000" algn="tl">
                    <a:srgbClr val="000000">
                      <a:alpha val="43137"/>
                    </a:srgbClr>
                  </a:outerShdw>
                </a:effectLst>
                <a:latin typeface="Comic Sans MS" pitchFamily="66" charset="0"/>
              </a:rPr>
              <a:t>tegenover</a:t>
            </a:r>
            <a:r>
              <a:rPr lang="en-US" dirty="0" smtClean="0">
                <a:effectLst>
                  <a:outerShdw blurRad="38100" dist="38100" dir="2700000" algn="tl">
                    <a:srgbClr val="000000">
                      <a:alpha val="43137"/>
                    </a:srgbClr>
                  </a:outerShdw>
                </a:effectLst>
                <a:latin typeface="Comic Sans MS" pitchFamily="66" charset="0"/>
              </a:rPr>
              <a:t> </a:t>
            </a:r>
            <a:r>
              <a:rPr lang="en-US" dirty="0" err="1" smtClean="0">
                <a:effectLst>
                  <a:outerShdw blurRad="38100" dist="38100" dir="2700000" algn="tl">
                    <a:srgbClr val="000000">
                      <a:alpha val="43137"/>
                    </a:srgbClr>
                  </a:outerShdw>
                </a:effectLst>
                <a:latin typeface="Comic Sans MS" pitchFamily="66" charset="0"/>
              </a:rPr>
              <a:t>ouders</a:t>
            </a:r>
            <a:r>
              <a:rPr lang="en-US" dirty="0" smtClean="0">
                <a:effectLst>
                  <a:outerShdw blurRad="38100" dist="38100" dir="2700000" algn="tl">
                    <a:srgbClr val="000000">
                      <a:alpha val="43137"/>
                    </a:srgbClr>
                  </a:outerShdw>
                </a:effectLst>
                <a:latin typeface="Comic Sans MS" pitchFamily="66" charset="0"/>
              </a:rPr>
              <a:t> </a:t>
            </a:r>
            <a:r>
              <a:rPr lang="en-US" dirty="0" err="1" smtClean="0">
                <a:effectLst>
                  <a:outerShdw blurRad="38100" dist="38100" dir="2700000" algn="tl">
                    <a:srgbClr val="000000">
                      <a:alpha val="43137"/>
                    </a:srgbClr>
                  </a:outerShdw>
                </a:effectLst>
                <a:latin typeface="Comic Sans MS" pitchFamily="66" charset="0"/>
              </a:rPr>
              <a:t>bekwame</a:t>
            </a:r>
            <a:r>
              <a:rPr lang="en-US" dirty="0" smtClean="0">
                <a:effectLst>
                  <a:outerShdw blurRad="38100" dist="38100" dir="2700000" algn="tl">
                    <a:srgbClr val="000000">
                      <a:alpha val="43137"/>
                    </a:srgbClr>
                  </a:outerShdw>
                </a:effectLst>
                <a:latin typeface="Comic Sans MS" pitchFamily="66" charset="0"/>
              </a:rPr>
              <a:t> </a:t>
            </a:r>
            <a:r>
              <a:rPr lang="en-US" dirty="0" err="1" smtClean="0">
                <a:effectLst>
                  <a:outerShdw blurRad="38100" dist="38100" dir="2700000" algn="tl">
                    <a:srgbClr val="000000">
                      <a:alpha val="43137"/>
                    </a:srgbClr>
                  </a:outerShdw>
                </a:effectLst>
                <a:latin typeface="Comic Sans MS" pitchFamily="66" charset="0"/>
              </a:rPr>
              <a:t>mj</a:t>
            </a:r>
            <a:r>
              <a:rPr lang="en-US" dirty="0" smtClean="0">
                <a:effectLst>
                  <a:outerShdw blurRad="38100" dist="38100" dir="2700000" algn="tl">
                    <a:srgbClr val="000000">
                      <a:alpha val="43137"/>
                    </a:srgbClr>
                  </a:outerShdw>
                </a:effectLst>
                <a:latin typeface="Comic Sans MS" pitchFamily="66" charset="0"/>
              </a:rPr>
              <a:t>!</a:t>
            </a:r>
          </a:p>
        </p:txBody>
      </p:sp>
      <p:sp>
        <p:nvSpPr>
          <p:cNvPr id="6" name="Tijdelijke aanduiding voor voettekst 5"/>
          <p:cNvSpPr>
            <a:spLocks noGrp="1"/>
          </p:cNvSpPr>
          <p:nvPr>
            <p:ph type="ftr" sz="quarter" idx="11"/>
          </p:nvPr>
        </p:nvSpPr>
        <p:spPr/>
        <p:txBody>
          <a:bodyPr/>
          <a:lstStyle/>
          <a:p>
            <a:pPr>
              <a:defRPr/>
            </a:pPr>
            <a:r>
              <a:rPr lang="nl-BE" dirty="0"/>
              <a:t>'t </a:t>
            </a:r>
            <a:r>
              <a:rPr lang="nl-BE" dirty="0" err="1"/>
              <a:t>Zitemzo</a:t>
            </a:r>
            <a:r>
              <a:rPr lang="nl-BE" dirty="0"/>
              <a:t>... met minderjarige patiënten</a:t>
            </a:r>
            <a:endParaRPr lang="nl-NL" dirty="0"/>
          </a:p>
        </p:txBody>
      </p:sp>
      <p:sp>
        <p:nvSpPr>
          <p:cNvPr id="5" name="Titel 4"/>
          <p:cNvSpPr>
            <a:spLocks noGrp="1"/>
          </p:cNvSpPr>
          <p:nvPr>
            <p:ph type="title"/>
          </p:nvPr>
        </p:nvSpPr>
        <p:spPr>
          <a:xfrm>
            <a:off x="457200" y="115888"/>
            <a:ext cx="8229600" cy="1143000"/>
          </a:xfrm>
        </p:spPr>
        <p:txBody>
          <a:bodyPr/>
          <a:lstStyle/>
          <a:p>
            <a:pPr>
              <a:defRPr/>
            </a:pPr>
            <a:r>
              <a:rPr lang="nl-BE" dirty="0" smtClean="0">
                <a:latin typeface="Comic Sans MS" pitchFamily="66" charset="0"/>
              </a:rPr>
              <a:t>OUDERLIJK GEZAG</a:t>
            </a:r>
            <a:br>
              <a:rPr lang="nl-BE" dirty="0" smtClean="0">
                <a:latin typeface="Comic Sans MS" pitchFamily="66" charset="0"/>
              </a:rPr>
            </a:br>
            <a:r>
              <a:rPr lang="nl-BE" sz="3200" dirty="0" smtClean="0">
                <a:latin typeface="Comic Sans MS" pitchFamily="66" charset="0"/>
              </a:rPr>
              <a:t>Beperking recht op informatie</a:t>
            </a:r>
            <a:endParaRPr lang="nl-BE"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71682" name="Rectangle 2"/>
          <p:cNvSpPr>
            <a:spLocks noGrp="1" noChangeArrowheads="1"/>
          </p:cNvSpPr>
          <p:nvPr>
            <p:ph type="title"/>
          </p:nvPr>
        </p:nvSpPr>
        <p:spPr>
          <a:xfrm>
            <a:off x="395288" y="71438"/>
            <a:ext cx="8229600" cy="1143000"/>
          </a:xfrm>
        </p:spPr>
        <p:txBody>
          <a:bodyPr/>
          <a:lstStyle/>
          <a:p>
            <a:pPr eaLnBrk="1" hangingPunct="1">
              <a:defRPr/>
            </a:pPr>
            <a:r>
              <a:rPr lang="nl-BE" dirty="0" smtClean="0">
                <a:latin typeface="Comic Sans MS" pitchFamily="66" charset="0"/>
              </a:rPr>
              <a:t>Plichten patiënt</a:t>
            </a:r>
            <a:endParaRPr lang="nl-NL" dirty="0" smtClean="0">
              <a:latin typeface="Comic Sans MS" pitchFamily="66" charset="0"/>
            </a:endParaRPr>
          </a:p>
        </p:txBody>
      </p:sp>
      <p:sp>
        <p:nvSpPr>
          <p:cNvPr id="21509" name="Rectangle 6"/>
          <p:cNvSpPr>
            <a:spLocks noChangeArrowheads="1"/>
          </p:cNvSpPr>
          <p:nvPr/>
        </p:nvSpPr>
        <p:spPr bwMode="auto">
          <a:xfrm>
            <a:off x="-252413" y="1422400"/>
            <a:ext cx="9396413" cy="5076825"/>
          </a:xfrm>
          <a:prstGeom prst="rect">
            <a:avLst/>
          </a:prstGeom>
          <a:noFill/>
          <a:ln w="9525">
            <a:noFill/>
            <a:miter lim="800000"/>
            <a:headEnd/>
            <a:tailEnd/>
          </a:ln>
        </p:spPr>
        <p:txBody>
          <a:bodyPr anchor="ctr">
            <a:spAutoFit/>
          </a:bodyPr>
          <a:lstStyle/>
          <a:p>
            <a:pPr marL="0" lvl="1" indent="449263">
              <a:defRPr/>
            </a:pPr>
            <a:endParaRPr lang="nl-BE" sz="1200" b="1" u="sng" dirty="0">
              <a:latin typeface="Comic Sans MS" pitchFamily="66" charset="0"/>
            </a:endParaRPr>
          </a:p>
          <a:p>
            <a:pPr lvl="1" indent="449263">
              <a:buFontTx/>
              <a:buChar char="-"/>
              <a:defRPr/>
            </a:pPr>
            <a:endParaRPr lang="nl-BE" sz="1200" dirty="0">
              <a:latin typeface="Comic Sans MS" pitchFamily="66" charset="0"/>
            </a:endParaRPr>
          </a:p>
          <a:p>
            <a:pPr lvl="1" indent="449263">
              <a:buFontTx/>
              <a:buChar char="-"/>
              <a:defRPr/>
            </a:pPr>
            <a:r>
              <a:rPr lang="nl-BE" sz="3200" b="1" dirty="0">
                <a:latin typeface="Comic Sans MS" pitchFamily="66" charset="0"/>
              </a:rPr>
              <a:t>Betalen honorarium</a:t>
            </a:r>
          </a:p>
          <a:p>
            <a:pPr lvl="2" indent="449263">
              <a:buFontTx/>
              <a:buChar char="-"/>
              <a:defRPr/>
            </a:pPr>
            <a:r>
              <a:rPr lang="nl-BE" sz="2800" dirty="0">
                <a:latin typeface="Comic Sans MS" pitchFamily="66" charset="0"/>
              </a:rPr>
              <a:t>Deels tussenkomst mutualiteit (+ soms </a:t>
            </a:r>
          </a:p>
          <a:p>
            <a:pPr lvl="2" indent="449263">
              <a:defRPr/>
            </a:pPr>
            <a:r>
              <a:rPr lang="nl-BE" sz="2800" dirty="0">
                <a:latin typeface="Comic Sans MS" pitchFamily="66" charset="0"/>
              </a:rPr>
              <a:t>hospitalisatieverzekering) van ouders (BG??)</a:t>
            </a:r>
          </a:p>
          <a:p>
            <a:pPr lvl="2" indent="449263">
              <a:buFontTx/>
              <a:buChar char="-"/>
              <a:defRPr/>
            </a:pPr>
            <a:r>
              <a:rPr lang="nl-BE" sz="2800" dirty="0">
                <a:latin typeface="Comic Sans MS" pitchFamily="66" charset="0"/>
              </a:rPr>
              <a:t>Voor minderjarigen soms moeilijk en    </a:t>
            </a:r>
          </a:p>
          <a:p>
            <a:pPr lvl="2" indent="449263">
              <a:defRPr/>
            </a:pPr>
            <a:r>
              <a:rPr lang="nl-BE" sz="2800" dirty="0">
                <a:latin typeface="Comic Sans MS" pitchFamily="66" charset="0"/>
              </a:rPr>
              <a:t>mogelijke beperking op uitoefening rechten</a:t>
            </a:r>
          </a:p>
          <a:p>
            <a:pPr lvl="2" indent="449263">
              <a:defRPr/>
            </a:pPr>
            <a:r>
              <a:rPr lang="nl-BE" sz="2800" dirty="0">
                <a:latin typeface="Comic Sans MS" pitchFamily="66" charset="0"/>
              </a:rPr>
              <a:t>-&gt; </a:t>
            </a:r>
            <a:r>
              <a:rPr lang="nl-BE" sz="2400" dirty="0" err="1">
                <a:latin typeface="Comic Sans MS" pitchFamily="66" charset="0"/>
              </a:rPr>
              <a:t>Derdebetalersregeling</a:t>
            </a:r>
            <a:endParaRPr lang="nl-BE" sz="2400" dirty="0">
              <a:latin typeface="Comic Sans MS" pitchFamily="66" charset="0"/>
            </a:endParaRPr>
          </a:p>
          <a:p>
            <a:pPr lvl="2" indent="449263">
              <a:defRPr/>
            </a:pPr>
            <a:r>
              <a:rPr lang="nl-BE" sz="2400" dirty="0">
                <a:latin typeface="Comic Sans MS" pitchFamily="66" charset="0"/>
              </a:rPr>
              <a:t>-&gt; Wijkgezondheidscentra (of andere diensten zoals 	CLB,…)</a:t>
            </a:r>
          </a:p>
          <a:p>
            <a:pPr lvl="2" indent="449263">
              <a:defRPr/>
            </a:pPr>
            <a:r>
              <a:rPr lang="nl-BE" sz="2400" dirty="0">
                <a:latin typeface="Comic Sans MS" pitchFamily="66" charset="0"/>
              </a:rPr>
              <a:t>-&gt; Sommige beroepsbeoefenaars laten remgeld vallen…</a:t>
            </a:r>
            <a:r>
              <a:rPr lang="nl-BE" sz="2800" dirty="0">
                <a:latin typeface="Comic Sans MS" pitchFamily="66" charset="0"/>
              </a:rPr>
              <a:t/>
            </a:r>
            <a:br>
              <a:rPr lang="nl-BE" sz="2800" dirty="0">
                <a:latin typeface="Comic Sans MS" pitchFamily="66" charset="0"/>
              </a:rPr>
            </a:br>
            <a:endParaRPr lang="nl-BE" sz="2800" dirty="0">
              <a:latin typeface="Comic Sans MS" pitchFamily="66" charset="0"/>
            </a:endParaRPr>
          </a:p>
          <a:p>
            <a:pPr indent="449263">
              <a:defRPr/>
            </a:pPr>
            <a:r>
              <a:rPr lang="nl-BE" sz="2800" dirty="0">
                <a:latin typeface="Comic Sans MS" pitchFamily="66"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457200" y="-174625"/>
            <a:ext cx="8229600" cy="1371600"/>
          </a:xfrm>
        </p:spPr>
        <p:txBody>
          <a:bodyPr/>
          <a:lstStyle/>
          <a:p>
            <a:pPr>
              <a:defRPr/>
            </a:pPr>
            <a:r>
              <a:rPr lang="nl-BE" b="1" dirty="0">
                <a:solidFill>
                  <a:schemeClr val="tx2">
                    <a:lumMod val="90000"/>
                  </a:schemeClr>
                </a:solidFill>
                <a:latin typeface="Comic Sans MS" pitchFamily="66" charset="0"/>
                <a:cs typeface="Tahoma" pitchFamily="34" charset="0"/>
              </a:rPr>
              <a:t>Meer informatie ?</a:t>
            </a:r>
            <a:endParaRPr lang="en-US" b="1" dirty="0">
              <a:solidFill>
                <a:schemeClr val="tx2">
                  <a:lumMod val="90000"/>
                </a:schemeClr>
              </a:solidFill>
              <a:latin typeface="Comic Sans MS" pitchFamily="66" charset="0"/>
              <a:cs typeface="Tahoma" pitchFamily="34" charset="0"/>
            </a:endParaRPr>
          </a:p>
        </p:txBody>
      </p:sp>
      <p:sp>
        <p:nvSpPr>
          <p:cNvPr id="406531" name="Rectangle 3"/>
          <p:cNvSpPr>
            <a:spLocks noGrp="1" noChangeArrowheads="1"/>
          </p:cNvSpPr>
          <p:nvPr>
            <p:ph type="body" idx="1"/>
          </p:nvPr>
        </p:nvSpPr>
        <p:spPr>
          <a:xfrm>
            <a:off x="327025" y="3141663"/>
            <a:ext cx="8893175" cy="3409950"/>
          </a:xfrm>
        </p:spPr>
        <p:txBody>
          <a:bodyPr/>
          <a:lstStyle/>
          <a:p>
            <a:pPr lvl="4">
              <a:buFont typeface="Wingdings" pitchFamily="2" charset="2"/>
              <a:buNone/>
              <a:defRPr/>
            </a:pPr>
            <a:endParaRPr lang="nl-BE" sz="2400" b="1" dirty="0">
              <a:latin typeface="Papyrus" pitchFamily="66" charset="0"/>
            </a:endParaRPr>
          </a:p>
          <a:p>
            <a:pPr>
              <a:defRPr/>
            </a:pPr>
            <a:endParaRPr lang="nl-BE" b="1" dirty="0">
              <a:latin typeface="Papyrus" pitchFamily="66" charset="0"/>
            </a:endParaRPr>
          </a:p>
          <a:p>
            <a:pPr>
              <a:defRPr/>
            </a:pPr>
            <a:endParaRPr lang="en-US" b="1" dirty="0">
              <a:latin typeface="Papyrus" pitchFamily="66" charset="0"/>
            </a:endParaRPr>
          </a:p>
        </p:txBody>
      </p:sp>
      <p:sp>
        <p:nvSpPr>
          <p:cNvPr id="406533" name="Rectangle 5"/>
          <p:cNvSpPr>
            <a:spLocks noChangeArrowheads="1"/>
          </p:cNvSpPr>
          <p:nvPr/>
        </p:nvSpPr>
        <p:spPr bwMode="auto">
          <a:xfrm>
            <a:off x="-396552" y="980728"/>
            <a:ext cx="9540552" cy="5109091"/>
          </a:xfrm>
          <a:prstGeom prst="rect">
            <a:avLst/>
          </a:prstGeom>
          <a:noFill/>
          <a:ln w="9525">
            <a:noFill/>
            <a:miter lim="800000"/>
            <a:headEnd/>
            <a:tailEnd/>
          </a:ln>
          <a:effectLst/>
        </p:spPr>
        <p:txBody>
          <a:bodyPr wrap="square">
            <a:spAutoFit/>
          </a:bodyPr>
          <a:lstStyle/>
          <a:p>
            <a:pPr lvl="4">
              <a:defRPr/>
            </a:pPr>
            <a:r>
              <a:rPr lang="nl-BE" sz="2800" b="1" dirty="0">
                <a:effectLst>
                  <a:outerShdw blurRad="38100" dist="38100" dir="2700000" algn="tl">
                    <a:srgbClr val="000000"/>
                  </a:outerShdw>
                </a:effectLst>
                <a:latin typeface="Comic Sans MS" pitchFamily="66" charset="0"/>
              </a:rPr>
              <a:t>Juridische helpdesk </a:t>
            </a:r>
            <a:r>
              <a:rPr lang="nl-BE" sz="2800" b="1" dirty="0" smtClean="0">
                <a:effectLst>
                  <a:outerShdw blurRad="38100" dist="38100" dir="2700000" algn="tl">
                    <a:srgbClr val="000000"/>
                  </a:outerShdw>
                </a:effectLst>
                <a:latin typeface="Comic Sans MS" pitchFamily="66" charset="0"/>
              </a:rPr>
              <a:t>tZitemzo </a:t>
            </a:r>
            <a:r>
              <a:rPr lang="nl-BE" sz="2800" b="1" u="sng" dirty="0" smtClean="0">
                <a:effectLst>
                  <a:outerShdw blurRad="38100" dist="38100" dir="2700000" algn="tl">
                    <a:srgbClr val="000000"/>
                  </a:outerShdw>
                </a:effectLst>
                <a:latin typeface="Comic Sans MS" pitchFamily="66" charset="0"/>
                <a:hlinkClick r:id="rId2"/>
              </a:rPr>
              <a:t>ju</a:t>
            </a:r>
            <a:r>
              <a:rPr lang="nl-BE" sz="2800" b="1" dirty="0" smtClean="0">
                <a:effectLst>
                  <a:outerShdw blurRad="38100" dist="38100" dir="2700000" algn="tl">
                    <a:srgbClr val="000000"/>
                  </a:outerShdw>
                </a:effectLst>
                <a:latin typeface="Comic Sans MS" pitchFamily="66" charset="0"/>
                <a:hlinkClick r:id="rId2"/>
              </a:rPr>
              <a:t>rist@tzitemzo.be</a:t>
            </a:r>
            <a:r>
              <a:rPr lang="nl-BE" sz="2800" b="1" dirty="0">
                <a:effectLst>
                  <a:outerShdw blurRad="38100" dist="38100" dir="2700000" algn="tl">
                    <a:srgbClr val="000000"/>
                  </a:outerShdw>
                </a:effectLst>
                <a:latin typeface="Comic Sans MS" pitchFamily="66" charset="0"/>
              </a:rPr>
              <a:t> </a:t>
            </a:r>
            <a:r>
              <a:rPr lang="nl-BE" sz="2800" b="1" dirty="0" smtClean="0">
                <a:effectLst>
                  <a:outerShdw blurRad="38100" dist="38100" dir="2700000" algn="tl">
                    <a:srgbClr val="000000"/>
                  </a:outerShdw>
                </a:effectLst>
                <a:latin typeface="Comic Sans MS" pitchFamily="66" charset="0"/>
              </a:rPr>
              <a:t>- </a:t>
            </a:r>
            <a:r>
              <a:rPr lang="nl-BE" sz="2800" b="1" dirty="0" smtClean="0">
                <a:effectLst>
                  <a:outerShdw blurRad="38100" dist="38100" dir="2700000" algn="tl">
                    <a:srgbClr val="000000"/>
                  </a:outerShdw>
                </a:effectLst>
                <a:latin typeface="Comic Sans MS" pitchFamily="66" charset="0"/>
              </a:rPr>
              <a:t>09/234.19.72</a:t>
            </a:r>
            <a:endParaRPr lang="nl-BE" sz="2800" b="1" dirty="0">
              <a:effectLst>
                <a:outerShdw blurRad="38100" dist="38100" dir="2700000" algn="tl">
                  <a:srgbClr val="000000"/>
                </a:outerShdw>
              </a:effectLst>
              <a:latin typeface="Comic Sans MS" pitchFamily="66" charset="0"/>
            </a:endParaRPr>
          </a:p>
          <a:p>
            <a:pPr lvl="4">
              <a:defRPr/>
            </a:pPr>
            <a:endParaRPr lang="nl-BE" sz="2000" b="1" dirty="0">
              <a:effectLst>
                <a:outerShdw blurRad="38100" dist="38100" dir="2700000" algn="tl">
                  <a:srgbClr val="000000"/>
                </a:outerShdw>
              </a:effectLst>
              <a:latin typeface="Comic Sans MS" pitchFamily="66" charset="0"/>
            </a:endParaRPr>
          </a:p>
          <a:p>
            <a:pPr lvl="4">
              <a:defRPr/>
            </a:pPr>
            <a:r>
              <a:rPr lang="nl-BE" sz="2800" b="1" dirty="0">
                <a:effectLst>
                  <a:outerShdw blurRad="38100" dist="38100" dir="2700000" algn="tl">
                    <a:srgbClr val="000000"/>
                  </a:outerShdw>
                </a:effectLst>
                <a:latin typeface="Comic Sans MS" pitchFamily="66" charset="0"/>
              </a:rPr>
              <a:t>Fiche ‘t </a:t>
            </a:r>
            <a:r>
              <a:rPr lang="nl-BE" sz="2800" b="1" dirty="0" err="1">
                <a:effectLst>
                  <a:outerShdw blurRad="38100" dist="38100" dir="2700000" algn="tl">
                    <a:srgbClr val="000000"/>
                  </a:outerShdw>
                </a:effectLst>
                <a:latin typeface="Comic Sans MS" pitchFamily="66" charset="0"/>
              </a:rPr>
              <a:t>Zitemzo</a:t>
            </a:r>
            <a:r>
              <a:rPr lang="nl-BE" sz="2800" b="1" dirty="0">
                <a:effectLst>
                  <a:outerShdw blurRad="38100" dist="38100" dir="2700000" algn="tl">
                    <a:srgbClr val="000000"/>
                  </a:outerShdw>
                </a:effectLst>
                <a:latin typeface="Comic Sans MS" pitchFamily="66" charset="0"/>
              </a:rPr>
              <a:t>. Jeugdrecht… met </a:t>
            </a:r>
          </a:p>
          <a:p>
            <a:pPr lvl="4">
              <a:defRPr/>
            </a:pPr>
            <a:r>
              <a:rPr lang="nl-BE" sz="2800" b="1" dirty="0">
                <a:effectLst>
                  <a:outerShdw blurRad="38100" dist="38100" dir="2700000" algn="tl">
                    <a:srgbClr val="000000"/>
                  </a:outerShdw>
                </a:effectLst>
                <a:latin typeface="Comic Sans MS" pitchFamily="66" charset="0"/>
              </a:rPr>
              <a:t>De rechten van minderjarige patiënten</a:t>
            </a:r>
          </a:p>
          <a:p>
            <a:pPr lvl="4">
              <a:defRPr/>
            </a:pPr>
            <a:endParaRPr lang="nl-BE" sz="2800" b="1" dirty="0">
              <a:effectLst>
                <a:outerShdw blurRad="38100" dist="38100" dir="2700000" algn="tl">
                  <a:srgbClr val="000000"/>
                </a:outerShdw>
              </a:effectLst>
              <a:latin typeface="Comic Sans MS" pitchFamily="66" charset="0"/>
            </a:endParaRPr>
          </a:p>
          <a:p>
            <a:pPr lvl="4">
              <a:defRPr/>
            </a:pPr>
            <a:r>
              <a:rPr lang="nl-BE" sz="1000" b="1" dirty="0" smtClean="0">
                <a:effectLst>
                  <a:outerShdw blurRad="38100" dist="38100" dir="2700000" algn="tl">
                    <a:srgbClr val="000000"/>
                  </a:outerShdw>
                </a:effectLst>
                <a:latin typeface="Comic Sans MS" pitchFamily="66" charset="0"/>
              </a:rPr>
              <a:t/>
            </a:r>
            <a:br>
              <a:rPr lang="nl-BE" sz="1000" b="1" dirty="0" smtClean="0">
                <a:effectLst>
                  <a:outerShdw blurRad="38100" dist="38100" dir="2700000" algn="tl">
                    <a:srgbClr val="000000"/>
                  </a:outerShdw>
                </a:effectLst>
                <a:latin typeface="Comic Sans MS" pitchFamily="66" charset="0"/>
              </a:rPr>
            </a:br>
            <a:r>
              <a:rPr lang="nl-BE" sz="2800" b="1" dirty="0" smtClean="0">
                <a:effectLst>
                  <a:outerShdw blurRad="38100" dist="38100" dir="2700000" algn="tl">
                    <a:srgbClr val="000000"/>
                  </a:outerShdw>
                </a:effectLst>
                <a:latin typeface="Comic Sans MS" pitchFamily="66" charset="0"/>
              </a:rPr>
              <a:t>Folder </a:t>
            </a:r>
            <a:r>
              <a:rPr lang="nl-BE" sz="2800" b="1" dirty="0">
                <a:effectLst>
                  <a:outerShdw blurRad="38100" dist="38100" dir="2700000" algn="tl">
                    <a:srgbClr val="000000"/>
                  </a:outerShdw>
                </a:effectLst>
                <a:latin typeface="Comic Sans MS" pitchFamily="66" charset="0"/>
              </a:rPr>
              <a:t>‘t Zitemzo… als je patiënt bent</a:t>
            </a:r>
          </a:p>
          <a:p>
            <a:pPr lvl="4">
              <a:defRPr/>
            </a:pPr>
            <a:endParaRPr lang="nl-BE" sz="2800" b="1" dirty="0">
              <a:effectLst>
                <a:outerShdw blurRad="38100" dist="38100" dir="2700000" algn="tl">
                  <a:srgbClr val="000000"/>
                </a:outerShdw>
              </a:effectLst>
              <a:latin typeface="Comic Sans MS" pitchFamily="66" charset="0"/>
            </a:endParaRPr>
          </a:p>
          <a:p>
            <a:pPr lvl="4">
              <a:defRPr/>
            </a:pPr>
            <a:r>
              <a:rPr lang="nl-BE" sz="1000" b="1" dirty="0" smtClean="0">
                <a:effectLst>
                  <a:outerShdw blurRad="38100" dist="38100" dir="2700000" algn="tl">
                    <a:srgbClr val="000000"/>
                  </a:outerShdw>
                </a:effectLst>
                <a:latin typeface="Comic Sans MS" pitchFamily="66" charset="0"/>
              </a:rPr>
              <a:t/>
            </a:r>
            <a:br>
              <a:rPr lang="nl-BE" sz="1000" b="1" dirty="0" smtClean="0">
                <a:effectLst>
                  <a:outerShdw blurRad="38100" dist="38100" dir="2700000" algn="tl">
                    <a:srgbClr val="000000"/>
                  </a:outerShdw>
                </a:effectLst>
                <a:latin typeface="Comic Sans MS" pitchFamily="66" charset="0"/>
              </a:rPr>
            </a:br>
            <a:endParaRPr lang="nl-BE" sz="1000" b="1" dirty="0" smtClean="0">
              <a:effectLst>
                <a:outerShdw blurRad="38100" dist="38100" dir="2700000" algn="tl">
                  <a:srgbClr val="000000"/>
                </a:outerShdw>
              </a:effectLst>
              <a:latin typeface="Comic Sans MS" pitchFamily="66" charset="0"/>
            </a:endParaRPr>
          </a:p>
          <a:p>
            <a:pPr lvl="4">
              <a:defRPr/>
            </a:pPr>
            <a:r>
              <a:rPr lang="nl-BE" sz="2800" b="1" dirty="0" smtClean="0">
                <a:effectLst>
                  <a:outerShdw blurRad="38100" dist="38100" dir="2700000" algn="tl">
                    <a:srgbClr val="000000"/>
                  </a:outerShdw>
                </a:effectLst>
                <a:latin typeface="Comic Sans MS" pitchFamily="66" charset="0"/>
              </a:rPr>
              <a:t>	Affiche ‘Rechten van </a:t>
            </a:r>
          </a:p>
          <a:p>
            <a:pPr lvl="4">
              <a:defRPr/>
            </a:pPr>
            <a:r>
              <a:rPr lang="nl-BE" sz="2800" b="1" dirty="0" smtClean="0">
                <a:effectLst>
                  <a:outerShdw blurRad="38100" dist="38100" dir="2700000" algn="tl">
                    <a:srgbClr val="000000"/>
                  </a:outerShdw>
                </a:effectLst>
                <a:latin typeface="Comic Sans MS" pitchFamily="66" charset="0"/>
              </a:rPr>
              <a:t>	</a:t>
            </a:r>
            <a:r>
              <a:rPr lang="nl-BE" sz="2800" b="1" dirty="0" smtClean="0">
                <a:effectLst>
                  <a:outerShdw blurRad="38100" dist="38100" dir="2700000" algn="tl">
                    <a:srgbClr val="000000"/>
                  </a:outerShdw>
                </a:effectLst>
                <a:latin typeface="Comic Sans MS" pitchFamily="66" charset="0"/>
              </a:rPr>
              <a:t>minderjarige patiënten’</a:t>
            </a:r>
            <a:r>
              <a:rPr lang="nl-BE" sz="2800" b="1" dirty="0">
                <a:effectLst>
                  <a:outerShdw blurRad="38100" dist="38100" dir="2700000" algn="tl">
                    <a:srgbClr val="000000"/>
                  </a:outerShdw>
                </a:effectLst>
                <a:latin typeface="Comic Sans MS" pitchFamily="66" charset="0"/>
              </a:rPr>
              <a:t/>
            </a:r>
            <a:br>
              <a:rPr lang="nl-BE" sz="2800" b="1" dirty="0">
                <a:effectLst>
                  <a:outerShdw blurRad="38100" dist="38100" dir="2700000" algn="tl">
                    <a:srgbClr val="000000"/>
                  </a:outerShdw>
                </a:effectLst>
                <a:latin typeface="Comic Sans MS" pitchFamily="66" charset="0"/>
              </a:rPr>
            </a:br>
            <a:endParaRPr lang="nl-NL" sz="2400" b="1" dirty="0">
              <a:effectLst>
                <a:outerShdw blurRad="38100" dist="38100" dir="2700000" algn="tl">
                  <a:srgbClr val="000000"/>
                </a:outerShdw>
              </a:effectLst>
              <a:latin typeface="Comic Sans MS" pitchFamily="66" charset="0"/>
            </a:endParaRPr>
          </a:p>
        </p:txBody>
      </p:sp>
      <p:sp>
        <p:nvSpPr>
          <p:cNvPr id="8" name="Tijdelijke aanduiding voor voettekst 7"/>
          <p:cNvSpPr>
            <a:spLocks noGrp="1"/>
          </p:cNvSpPr>
          <p:nvPr>
            <p:ph type="ftr" sz="quarter" idx="11"/>
          </p:nvPr>
        </p:nvSpPr>
        <p:spPr/>
        <p:txBody>
          <a:bodyPr/>
          <a:lstStyle/>
          <a:p>
            <a:pPr>
              <a:defRPr/>
            </a:pPr>
            <a:r>
              <a:rPr lang="nl-BE"/>
              <a:t>'t Zitemzo... met minderjarige patiënten</a:t>
            </a:r>
            <a:endParaRPr lang="nl-NL"/>
          </a:p>
        </p:txBody>
      </p:sp>
      <p:pic>
        <p:nvPicPr>
          <p:cNvPr id="29702" name="Afbeelding 1"/>
          <p:cNvPicPr>
            <a:picLocks noChangeAspect="1"/>
          </p:cNvPicPr>
          <p:nvPr/>
        </p:nvPicPr>
        <p:blipFill>
          <a:blip r:embed="rId3" cstate="print"/>
          <a:srcRect t="10751" b="9833"/>
          <a:stretch>
            <a:fillRect/>
          </a:stretch>
        </p:blipFill>
        <p:spPr bwMode="auto">
          <a:xfrm>
            <a:off x="251520" y="620688"/>
            <a:ext cx="1223962" cy="1373188"/>
          </a:xfrm>
          <a:prstGeom prst="rect">
            <a:avLst/>
          </a:prstGeom>
          <a:noFill/>
          <a:ln w="9525">
            <a:noFill/>
            <a:miter lim="800000"/>
            <a:headEnd/>
            <a:tailEnd/>
          </a:ln>
        </p:spPr>
      </p:pic>
      <p:sp>
        <p:nvSpPr>
          <p:cNvPr id="29703" name="Tekstvak 8"/>
          <p:cNvSpPr txBox="1">
            <a:spLocks noChangeArrowheads="1"/>
          </p:cNvSpPr>
          <p:nvPr/>
        </p:nvSpPr>
        <p:spPr bwMode="auto">
          <a:xfrm>
            <a:off x="1907704" y="5930116"/>
            <a:ext cx="8064896" cy="523220"/>
          </a:xfrm>
          <a:prstGeom prst="rect">
            <a:avLst/>
          </a:prstGeom>
          <a:noFill/>
          <a:ln w="9525">
            <a:noFill/>
            <a:miter lim="800000"/>
            <a:headEnd/>
            <a:tailEnd/>
          </a:ln>
        </p:spPr>
        <p:txBody>
          <a:bodyPr wrap="square">
            <a:spAutoFit/>
          </a:bodyPr>
          <a:lstStyle/>
          <a:p>
            <a:r>
              <a:rPr lang="nl-BE" sz="2800" b="1" i="1" dirty="0">
                <a:effectLst>
                  <a:outerShdw blurRad="38100" dist="38100" dir="2700000" algn="tl">
                    <a:srgbClr val="000000">
                      <a:alpha val="43137"/>
                    </a:srgbClr>
                  </a:outerShdw>
                </a:effectLst>
                <a:latin typeface="Comic Sans MS" pitchFamily="66" charset="0"/>
              </a:rPr>
              <a:t>=&gt; </a:t>
            </a:r>
            <a:r>
              <a:rPr lang="nl-BE" sz="2800" b="1" i="1" dirty="0" smtClean="0">
                <a:effectLst>
                  <a:outerShdw blurRad="38100" dist="38100" dir="2700000" algn="tl">
                    <a:srgbClr val="000000">
                      <a:alpha val="43137"/>
                    </a:srgbClr>
                  </a:outerShdw>
                </a:effectLst>
                <a:latin typeface="Comic Sans MS" pitchFamily="66" charset="0"/>
              </a:rPr>
              <a:t>www.tzitemzo.be/professionelen</a:t>
            </a:r>
            <a:endParaRPr lang="nl-BE" sz="2800" b="1" i="1" dirty="0">
              <a:effectLst>
                <a:outerShdw blurRad="38100" dist="38100" dir="2700000" algn="tl">
                  <a:srgbClr val="000000">
                    <a:alpha val="43137"/>
                  </a:srgbClr>
                </a:outerShdw>
              </a:effectLst>
              <a:latin typeface="Comic Sans MS" pitchFamily="66" charset="0"/>
            </a:endParaRPr>
          </a:p>
        </p:txBody>
      </p:sp>
      <p:pic>
        <p:nvPicPr>
          <p:cNvPr id="29705" name="Picture 2" descr="http://www.kinderrechtswinkel.be/library/102/afbeeldingen/cover_patient2.jpg">
            <a:hlinkClick r:id="rId4"/>
          </p:cNvPr>
          <p:cNvPicPr>
            <a:picLocks noChangeAspect="1" noChangeArrowheads="1"/>
          </p:cNvPicPr>
          <p:nvPr/>
        </p:nvPicPr>
        <p:blipFill>
          <a:blip r:embed="rId5" cstate="print"/>
          <a:srcRect/>
          <a:stretch>
            <a:fillRect/>
          </a:stretch>
        </p:blipFill>
        <p:spPr bwMode="auto">
          <a:xfrm>
            <a:off x="467544" y="2060848"/>
            <a:ext cx="826939" cy="1178253"/>
          </a:xfrm>
          <a:prstGeom prst="rect">
            <a:avLst/>
          </a:prstGeom>
          <a:noFill/>
          <a:ln w="9525">
            <a:noFill/>
            <a:miter lim="800000"/>
            <a:headEnd/>
            <a:tailEnd/>
          </a:ln>
        </p:spPr>
      </p:pic>
      <p:pic>
        <p:nvPicPr>
          <p:cNvPr id="10" name="Picture 9" descr="Patientenaffiche.jpg"/>
          <p:cNvPicPr>
            <a:picLocks noChangeAspect="1"/>
          </p:cNvPicPr>
          <p:nvPr/>
        </p:nvPicPr>
        <p:blipFill>
          <a:blip r:embed="rId6" cstate="print"/>
          <a:stretch>
            <a:fillRect/>
          </a:stretch>
        </p:blipFill>
        <p:spPr>
          <a:xfrm>
            <a:off x="467542" y="4596733"/>
            <a:ext cx="1368153" cy="1933327"/>
          </a:xfrm>
          <a:prstGeom prst="rect">
            <a:avLst/>
          </a:prstGeom>
        </p:spPr>
      </p:pic>
      <p:sp>
        <p:nvSpPr>
          <p:cNvPr id="4098" name="AutoShape 2" descr="Voorbeeld van afbeeld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4100" name="AutoShape 4" descr="Voorbeeld van afbeeld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pic>
        <p:nvPicPr>
          <p:cNvPr id="4101" name="Picture 5"/>
          <p:cNvPicPr>
            <a:picLocks noChangeAspect="1" noChangeArrowheads="1"/>
          </p:cNvPicPr>
          <p:nvPr/>
        </p:nvPicPr>
        <p:blipFill>
          <a:blip r:embed="rId7" cstate="print"/>
          <a:srcRect/>
          <a:stretch>
            <a:fillRect/>
          </a:stretch>
        </p:blipFill>
        <p:spPr bwMode="auto">
          <a:xfrm>
            <a:off x="467544" y="3356992"/>
            <a:ext cx="810146" cy="114061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79388" y="260648"/>
            <a:ext cx="8964612" cy="4310063"/>
          </a:xfrm>
        </p:spPr>
        <p:txBody>
          <a:bodyPr/>
          <a:lstStyle/>
          <a:p>
            <a:pPr algn="ctr" eaLnBrk="1" hangingPunct="1">
              <a:buFont typeface="Wingdings" pitchFamily="2" charset="2"/>
              <a:buNone/>
              <a:defRPr/>
            </a:pPr>
            <a:r>
              <a:rPr lang="nl-BE" sz="4800" dirty="0" smtClean="0">
                <a:solidFill>
                  <a:schemeClr val="tx2"/>
                </a:solidFill>
                <a:latin typeface="Comic Sans MS" pitchFamily="66" charset="0"/>
              </a:rPr>
              <a:t>Principiële </a:t>
            </a:r>
          </a:p>
          <a:p>
            <a:pPr algn="ctr" eaLnBrk="1" hangingPunct="1">
              <a:buFont typeface="Wingdings" pitchFamily="2" charset="2"/>
              <a:buNone/>
              <a:defRPr/>
            </a:pPr>
            <a:r>
              <a:rPr lang="nl-BE" sz="4800" b="1" dirty="0" smtClean="0">
                <a:solidFill>
                  <a:schemeClr val="tx2"/>
                </a:solidFill>
                <a:latin typeface="Comic Sans MS" pitchFamily="66" charset="0"/>
              </a:rPr>
              <a:t>onbekwaamheid</a:t>
            </a:r>
            <a:r>
              <a:rPr lang="nl-BE" sz="4800" dirty="0" smtClean="0">
                <a:solidFill>
                  <a:schemeClr val="tx2"/>
                </a:solidFill>
                <a:latin typeface="Comic Sans MS" pitchFamily="66" charset="0"/>
              </a:rPr>
              <a:t> minderjarigen </a:t>
            </a:r>
          </a:p>
          <a:p>
            <a:pPr algn="ctr" eaLnBrk="1" hangingPunct="1">
              <a:buFont typeface="Wingdings" pitchFamily="2" charset="2"/>
              <a:buNone/>
              <a:defRPr/>
            </a:pPr>
            <a:endParaRPr lang="nl-BE" sz="2800" dirty="0" smtClean="0">
              <a:solidFill>
                <a:schemeClr val="tx2"/>
              </a:solidFill>
              <a:latin typeface="Comic Sans MS" pitchFamily="66" charset="0"/>
            </a:endParaRPr>
          </a:p>
          <a:p>
            <a:pPr algn="ctr" eaLnBrk="1" hangingPunct="1">
              <a:buFont typeface="Wingdings" pitchFamily="2" charset="2"/>
              <a:buNone/>
              <a:defRPr/>
            </a:pPr>
            <a:r>
              <a:rPr lang="nl-BE" sz="4800" dirty="0" smtClean="0">
                <a:solidFill>
                  <a:schemeClr val="tx2"/>
                </a:solidFill>
                <a:latin typeface="Comic Sans MS" pitchFamily="66" charset="0"/>
              </a:rPr>
              <a:t>uitzonderlijke</a:t>
            </a:r>
          </a:p>
          <a:p>
            <a:pPr algn="ctr" eaLnBrk="1" hangingPunct="1">
              <a:buFont typeface="Wingdings" pitchFamily="2" charset="2"/>
              <a:buNone/>
              <a:defRPr/>
            </a:pPr>
            <a:r>
              <a:rPr lang="nl-BE" sz="4800" b="1" dirty="0" smtClean="0">
                <a:solidFill>
                  <a:schemeClr val="tx2"/>
                </a:solidFill>
                <a:latin typeface="Comic Sans MS" pitchFamily="66" charset="0"/>
              </a:rPr>
              <a:t>bekwaamheid</a:t>
            </a:r>
            <a:r>
              <a:rPr lang="nl-BE" sz="4800" dirty="0" smtClean="0">
                <a:solidFill>
                  <a:schemeClr val="tx2"/>
                </a:solidFill>
                <a:latin typeface="Comic Sans MS" pitchFamily="66" charset="0"/>
              </a:rPr>
              <a:t> voor minderjarige </a:t>
            </a:r>
            <a:r>
              <a:rPr lang="nl-BE" sz="4800" dirty="0" smtClean="0">
                <a:solidFill>
                  <a:schemeClr val="tx2"/>
                </a:solidFill>
                <a:latin typeface="Comic Sans MS" pitchFamily="66" charset="0"/>
              </a:rPr>
              <a:t>patiënten</a:t>
            </a:r>
          </a:p>
          <a:p>
            <a:pPr algn="ctr" eaLnBrk="1" hangingPunct="1">
              <a:buFont typeface="Wingdings" pitchFamily="2" charset="2"/>
              <a:buNone/>
              <a:defRPr/>
            </a:pPr>
            <a:r>
              <a:rPr lang="nl-BE" sz="4400" dirty="0" smtClean="0">
                <a:solidFill>
                  <a:schemeClr val="tx2"/>
                </a:solidFill>
                <a:latin typeface="Comic Sans MS" pitchFamily="66" charset="0"/>
              </a:rPr>
              <a:t>(en cliënten jeugdhulp</a:t>
            </a:r>
            <a:br>
              <a:rPr lang="nl-BE" sz="4400" dirty="0" smtClean="0">
                <a:solidFill>
                  <a:schemeClr val="tx2"/>
                </a:solidFill>
                <a:latin typeface="Comic Sans MS" pitchFamily="66" charset="0"/>
              </a:rPr>
            </a:br>
            <a:r>
              <a:rPr lang="nl-BE" sz="4400" dirty="0" smtClean="0">
                <a:solidFill>
                  <a:schemeClr val="tx2"/>
                </a:solidFill>
                <a:latin typeface="Comic Sans MS" pitchFamily="66" charset="0"/>
              </a:rPr>
              <a:t>en op vlak van privacy)</a:t>
            </a:r>
            <a:endParaRPr lang="nl-BE" sz="4400" dirty="0" smtClean="0">
              <a:solidFill>
                <a:schemeClr val="tx2"/>
              </a:solidFill>
              <a:latin typeface="Comic Sans MS" pitchFamily="66" charset="0"/>
            </a:endParaRPr>
          </a:p>
          <a:p>
            <a:pPr algn="ctr" eaLnBrk="1" hangingPunct="1">
              <a:buFont typeface="Wingdings" pitchFamily="2" charset="2"/>
              <a:buNone/>
              <a:defRPr/>
            </a:pPr>
            <a:endParaRPr lang="nl-BE" sz="4800" dirty="0" smtClean="0">
              <a:solidFill>
                <a:schemeClr val="tx2"/>
              </a:solidFill>
              <a:latin typeface="Comic Sans MS" pitchFamily="66" charset="0"/>
            </a:endParaRPr>
          </a:p>
        </p:txBody>
      </p:sp>
      <p:sp>
        <p:nvSpPr>
          <p:cNvPr id="8" name="Tijdelijke aanduiding voor voettekst 7"/>
          <p:cNvSpPr>
            <a:spLocks noGrp="1"/>
          </p:cNvSpPr>
          <p:nvPr>
            <p:ph type="ftr" sz="quarter" idx="11"/>
          </p:nvPr>
        </p:nvSpPr>
        <p:spPr/>
        <p:txBody>
          <a:bodyPr/>
          <a:lstStyle/>
          <a:p>
            <a:pPr>
              <a:defRPr/>
            </a:pPr>
            <a:r>
              <a:rPr lang="nl-BE"/>
              <a:t>'t Zitemzo... met minderjarige patiënten</a:t>
            </a:r>
            <a:endParaRPr lang="nl-NL"/>
          </a:p>
        </p:txBody>
      </p:sp>
      <p:cxnSp>
        <p:nvCxnSpPr>
          <p:cNvPr id="5" name="Rechte verbindingslijn met pijl 4"/>
          <p:cNvCxnSpPr/>
          <p:nvPr/>
        </p:nvCxnSpPr>
        <p:spPr>
          <a:xfrm flipH="1">
            <a:off x="4355976" y="1988840"/>
            <a:ext cx="124" cy="576064"/>
          </a:xfrm>
          <a:prstGeom prst="straightConnector1">
            <a:avLst/>
          </a:prstGeom>
          <a:ln w="28575">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44463" y="1341438"/>
            <a:ext cx="9180512" cy="3181350"/>
          </a:xfrm>
        </p:spPr>
        <p:txBody>
          <a:bodyPr/>
          <a:lstStyle/>
          <a:p>
            <a:pPr eaLnBrk="1" hangingPunct="1">
              <a:buFont typeface="Wingdings" pitchFamily="2" charset="2"/>
              <a:buNone/>
            </a:pPr>
            <a:r>
              <a:rPr lang="nl-BE" smtClean="0">
                <a:solidFill>
                  <a:schemeClr val="tx2"/>
                </a:solidFill>
                <a:effectLst/>
                <a:latin typeface="Comic Sans MS" pitchFamily="66" charset="0"/>
              </a:rPr>
              <a:t>B.W. (= Algemene regel!!)</a:t>
            </a:r>
          </a:p>
          <a:p>
            <a:pPr eaLnBrk="1" hangingPunct="1"/>
            <a:r>
              <a:rPr lang="nl-BE" smtClean="0">
                <a:effectLst/>
                <a:latin typeface="Comic Sans MS" pitchFamily="66" charset="0"/>
              </a:rPr>
              <a:t>Federale regelgeving</a:t>
            </a:r>
          </a:p>
          <a:p>
            <a:pPr eaLnBrk="1" hangingPunct="1"/>
            <a:r>
              <a:rPr lang="nl-BE" smtClean="0">
                <a:effectLst/>
                <a:latin typeface="Comic Sans MS" pitchFamily="66" charset="0"/>
              </a:rPr>
              <a:t>Regelt o.a. de relatie minderjarige – wettelijke vertegenwoordigers (ouders/voogd) </a:t>
            </a:r>
            <a:endParaRPr lang="nl-BE" b="1" smtClean="0">
              <a:effectLst/>
              <a:latin typeface="Comic Sans MS" pitchFamily="66" charset="0"/>
            </a:endParaRPr>
          </a:p>
          <a:p>
            <a:pPr eaLnBrk="1" hangingPunct="1"/>
            <a:r>
              <a:rPr lang="nl-BE" smtClean="0">
                <a:effectLst/>
                <a:latin typeface="Comic Sans MS" pitchFamily="66" charset="0"/>
              </a:rPr>
              <a:t>In alle situaties (onderwijs, vrije tijd,…) tenzij specifieke, wettelijke uitzonderingen</a:t>
            </a:r>
          </a:p>
          <a:p>
            <a:pPr eaLnBrk="1" hangingPunct="1"/>
            <a:r>
              <a:rPr lang="nl-BE" smtClean="0">
                <a:effectLst/>
                <a:latin typeface="Comic Sans MS" pitchFamily="66" charset="0"/>
              </a:rPr>
              <a:t>+/- van kracht sinds 1804</a:t>
            </a:r>
          </a:p>
        </p:txBody>
      </p:sp>
      <p:sp>
        <p:nvSpPr>
          <p:cNvPr id="6147" name="Text Box 5"/>
          <p:cNvSpPr txBox="1">
            <a:spLocks noChangeArrowheads="1"/>
          </p:cNvSpPr>
          <p:nvPr/>
        </p:nvSpPr>
        <p:spPr bwMode="auto">
          <a:xfrm>
            <a:off x="2700338" y="6381750"/>
            <a:ext cx="2776537" cy="274638"/>
          </a:xfrm>
          <a:prstGeom prst="rect">
            <a:avLst/>
          </a:prstGeom>
          <a:noFill/>
          <a:ln w="9525">
            <a:noFill/>
            <a:miter lim="800000"/>
            <a:headEnd/>
            <a:tailEnd/>
          </a:ln>
        </p:spPr>
        <p:txBody>
          <a:bodyPr>
            <a:spAutoFit/>
          </a:bodyPr>
          <a:lstStyle/>
          <a:p>
            <a:endParaRPr lang="nl-BE" sz="1200">
              <a:latin typeface="Arial" charset="0"/>
            </a:endParaRPr>
          </a:p>
        </p:txBody>
      </p:sp>
      <p:sp>
        <p:nvSpPr>
          <p:cNvPr id="5" name="Tijdelijke aanduiding voor voettekst 4"/>
          <p:cNvSpPr>
            <a:spLocks noGrp="1"/>
          </p:cNvSpPr>
          <p:nvPr>
            <p:ph type="ftr" sz="quarter" idx="11"/>
          </p:nvPr>
        </p:nvSpPr>
        <p:spPr/>
        <p:txBody>
          <a:bodyPr/>
          <a:lstStyle/>
          <a:p>
            <a:pPr>
              <a:defRPr/>
            </a:pPr>
            <a:r>
              <a:rPr lang="nl-BE"/>
              <a:t>'t Zitemzo... met minderjarige patiënten</a:t>
            </a:r>
            <a:endParaRPr lang="nl-NL"/>
          </a:p>
        </p:txBody>
      </p:sp>
      <p:sp>
        <p:nvSpPr>
          <p:cNvPr id="8" name="Rectangle 2"/>
          <p:cNvSpPr>
            <a:spLocks noGrp="1" noChangeArrowheads="1"/>
          </p:cNvSpPr>
          <p:nvPr>
            <p:ph type="title"/>
          </p:nvPr>
        </p:nvSpPr>
        <p:spPr>
          <a:xfrm>
            <a:off x="457200" y="44450"/>
            <a:ext cx="8229600" cy="1143000"/>
          </a:xfrm>
        </p:spPr>
        <p:txBody>
          <a:bodyPr/>
          <a:lstStyle/>
          <a:p>
            <a:pPr eaLnBrk="1" hangingPunct="1">
              <a:defRPr/>
            </a:pPr>
            <a:r>
              <a:rPr lang="nl-BE" dirty="0" smtClean="0">
                <a:latin typeface="Comic Sans MS" pitchFamily="66" charset="0"/>
              </a:rPr>
              <a:t>B.W. </a:t>
            </a:r>
            <a:endParaRPr lang="nl-NL"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15363" name="Rectangle 3"/>
          <p:cNvSpPr>
            <a:spLocks noGrp="1" noChangeArrowheads="1"/>
          </p:cNvSpPr>
          <p:nvPr>
            <p:ph type="body" sz="half" idx="2"/>
          </p:nvPr>
        </p:nvSpPr>
        <p:spPr>
          <a:xfrm>
            <a:off x="0" y="863426"/>
            <a:ext cx="9324975" cy="5949950"/>
          </a:xfrm>
        </p:spPr>
        <p:txBody>
          <a:bodyPr/>
          <a:lstStyle/>
          <a:p>
            <a:pPr eaLnBrk="1" hangingPunct="1">
              <a:lnSpc>
                <a:spcPct val="90000"/>
              </a:lnSpc>
              <a:buFont typeface="Wingdings" pitchFamily="2" charset="2"/>
              <a:buNone/>
              <a:defRPr/>
            </a:pPr>
            <a:r>
              <a:rPr lang="nl-BE" sz="2400" b="1" dirty="0" smtClean="0">
                <a:latin typeface="Comic Sans MS" pitchFamily="66" charset="0"/>
              </a:rPr>
              <a:t>B.W. =&gt; </a:t>
            </a:r>
            <a:r>
              <a:rPr lang="nl-BE" sz="2400" b="1" dirty="0" smtClean="0">
                <a:solidFill>
                  <a:schemeClr val="tx2"/>
                </a:solidFill>
                <a:latin typeface="Comic Sans MS" pitchFamily="66" charset="0"/>
              </a:rPr>
              <a:t>Algemeen Beschermingsstatuut minderjarigen</a:t>
            </a:r>
          </a:p>
          <a:p>
            <a:pPr eaLnBrk="1" hangingPunct="1">
              <a:lnSpc>
                <a:spcPct val="90000"/>
              </a:lnSpc>
              <a:buFont typeface="Wingdings" pitchFamily="2" charset="2"/>
              <a:buNone/>
              <a:defRPr/>
            </a:pPr>
            <a:endParaRPr lang="nl-BE" sz="1000" b="1" dirty="0" smtClean="0">
              <a:latin typeface="Comic Sans MS" pitchFamily="66" charset="0"/>
            </a:endParaRPr>
          </a:p>
          <a:p>
            <a:pPr eaLnBrk="1" hangingPunct="1">
              <a:lnSpc>
                <a:spcPct val="90000"/>
              </a:lnSpc>
              <a:buFont typeface="Wingdings" pitchFamily="2" charset="2"/>
              <a:buNone/>
              <a:defRPr/>
            </a:pPr>
            <a:endParaRPr lang="nl-BE" sz="1000" b="1" dirty="0" smtClean="0">
              <a:latin typeface="Comic Sans MS" pitchFamily="66" charset="0"/>
            </a:endParaRPr>
          </a:p>
          <a:p>
            <a:pPr eaLnBrk="1" hangingPunct="1">
              <a:lnSpc>
                <a:spcPct val="90000"/>
              </a:lnSpc>
              <a:defRPr/>
            </a:pPr>
            <a:r>
              <a:rPr lang="nl-BE" sz="2400" b="1" dirty="0" smtClean="0">
                <a:latin typeface="Comic Sans MS" pitchFamily="66" charset="0"/>
              </a:rPr>
              <a:t>MJ is rechtsbekwaam</a:t>
            </a:r>
          </a:p>
          <a:p>
            <a:pPr eaLnBrk="1" hangingPunct="1">
              <a:lnSpc>
                <a:spcPct val="90000"/>
              </a:lnSpc>
              <a:buFont typeface="Wingdings" pitchFamily="2" charset="2"/>
              <a:buNone/>
              <a:defRPr/>
            </a:pPr>
            <a:r>
              <a:rPr lang="nl-BE" sz="2400" b="1" dirty="0" smtClean="0">
                <a:latin typeface="Comic Sans MS" pitchFamily="66" charset="0"/>
              </a:rPr>
              <a:t>	</a:t>
            </a:r>
            <a:r>
              <a:rPr lang="nl-BE" sz="2400" dirty="0" smtClean="0">
                <a:latin typeface="Comic Sans MS" pitchFamily="66" charset="0"/>
              </a:rPr>
              <a:t>=&gt; Titularis van rechten en plichten </a:t>
            </a:r>
          </a:p>
          <a:p>
            <a:pPr eaLnBrk="1" hangingPunct="1">
              <a:lnSpc>
                <a:spcPct val="90000"/>
              </a:lnSpc>
              <a:buFont typeface="Wingdings" pitchFamily="2" charset="2"/>
              <a:buNone/>
              <a:defRPr/>
            </a:pPr>
            <a:r>
              <a:rPr lang="nl-BE" sz="2400" dirty="0" smtClean="0">
                <a:latin typeface="Comic Sans MS" pitchFamily="66" charset="0"/>
              </a:rPr>
              <a:t>	Bv. naam en nationaliteit, eigendom, onderwijs, gezondheidszorg,…</a:t>
            </a:r>
          </a:p>
          <a:p>
            <a:pPr eaLnBrk="1" hangingPunct="1">
              <a:lnSpc>
                <a:spcPct val="90000"/>
              </a:lnSpc>
              <a:buFont typeface="Wingdings" pitchFamily="2" charset="2"/>
              <a:buNone/>
              <a:defRPr/>
            </a:pPr>
            <a:endParaRPr lang="nl-BE" sz="1000" dirty="0" smtClean="0">
              <a:latin typeface="Comic Sans MS" pitchFamily="66" charset="0"/>
            </a:endParaRPr>
          </a:p>
          <a:p>
            <a:pPr eaLnBrk="1" hangingPunct="1">
              <a:lnSpc>
                <a:spcPct val="90000"/>
              </a:lnSpc>
              <a:defRPr/>
            </a:pPr>
            <a:r>
              <a:rPr lang="nl-BE" sz="2400" b="1" dirty="0" smtClean="0">
                <a:latin typeface="Comic Sans MS" pitchFamily="66" charset="0"/>
              </a:rPr>
              <a:t>MJ is</a:t>
            </a:r>
            <a:r>
              <a:rPr lang="nl-BE" sz="2400" b="1" dirty="0" smtClean="0">
                <a:solidFill>
                  <a:schemeClr val="tx2"/>
                </a:solidFill>
                <a:latin typeface="Comic Sans MS" pitchFamily="66" charset="0"/>
              </a:rPr>
              <a:t> 1.handelingsonbekwaam </a:t>
            </a:r>
            <a:r>
              <a:rPr lang="nl-BE" sz="2400" b="1" dirty="0" smtClean="0">
                <a:latin typeface="Comic Sans MS" pitchFamily="66" charset="0"/>
              </a:rPr>
              <a:t>(art. 1124 B.W.) </a:t>
            </a:r>
          </a:p>
          <a:p>
            <a:pPr eaLnBrk="1" hangingPunct="1">
              <a:lnSpc>
                <a:spcPct val="90000"/>
              </a:lnSpc>
              <a:buFont typeface="Wingdings" pitchFamily="2" charset="2"/>
              <a:buNone/>
              <a:defRPr/>
            </a:pPr>
            <a:r>
              <a:rPr lang="nl-BE" sz="2400" dirty="0" smtClean="0">
                <a:latin typeface="Comic Sans MS" pitchFamily="66" charset="0"/>
              </a:rPr>
              <a:t>	=&gt; Kan zijn rechten en plichten niet zelfstandig uitoefenen</a:t>
            </a:r>
          </a:p>
          <a:p>
            <a:pPr eaLnBrk="1" hangingPunct="1">
              <a:lnSpc>
                <a:spcPct val="90000"/>
              </a:lnSpc>
              <a:buFont typeface="Wingdings" pitchFamily="2" charset="2"/>
              <a:buNone/>
              <a:defRPr/>
            </a:pPr>
            <a:r>
              <a:rPr lang="nl-BE" sz="2400" dirty="0" smtClean="0">
                <a:latin typeface="Comic Sans MS" pitchFamily="66" charset="0"/>
              </a:rPr>
              <a:t>	=&gt; Kan geen rechtshandelingen stellen en niet in rechte optreden</a:t>
            </a:r>
          </a:p>
          <a:p>
            <a:pPr lvl="1" eaLnBrk="1" hangingPunct="1">
              <a:lnSpc>
                <a:spcPct val="90000"/>
              </a:lnSpc>
              <a:buFontTx/>
              <a:buNone/>
              <a:defRPr/>
            </a:pPr>
            <a:endParaRPr lang="nl-BE" sz="1000" dirty="0" smtClean="0">
              <a:latin typeface="Comic Sans MS" pitchFamily="66" charset="0"/>
            </a:endParaRPr>
          </a:p>
          <a:p>
            <a:pPr eaLnBrk="1" hangingPunct="1">
              <a:lnSpc>
                <a:spcPct val="90000"/>
              </a:lnSpc>
              <a:defRPr/>
            </a:pPr>
            <a:r>
              <a:rPr lang="nl-BE" sz="2400" b="1" dirty="0" smtClean="0">
                <a:latin typeface="Comic Sans MS" pitchFamily="66" charset="0"/>
              </a:rPr>
              <a:t>Gevolg handelingsonbekwaamheid =&gt; </a:t>
            </a:r>
            <a:r>
              <a:rPr lang="nl-BE" sz="2400" b="1" dirty="0" smtClean="0">
                <a:solidFill>
                  <a:schemeClr val="tx2"/>
                </a:solidFill>
                <a:latin typeface="Comic Sans MS" pitchFamily="66" charset="0"/>
              </a:rPr>
              <a:t>2.Vertegenwoordiging</a:t>
            </a:r>
          </a:p>
          <a:p>
            <a:pPr eaLnBrk="1" hangingPunct="1">
              <a:lnSpc>
                <a:spcPct val="90000"/>
              </a:lnSpc>
              <a:buFont typeface="Wingdings" pitchFamily="2" charset="2"/>
              <a:buNone/>
              <a:defRPr/>
            </a:pPr>
            <a:r>
              <a:rPr lang="nl-BE" sz="2400" dirty="0" smtClean="0">
                <a:latin typeface="Comic Sans MS" pitchFamily="66" charset="0"/>
              </a:rPr>
              <a:t>	MJ moet vertegenwoordigd worden door zijn wettelijke vertegenwoordigers (ouders of voogd)</a:t>
            </a:r>
          </a:p>
          <a:p>
            <a:pPr eaLnBrk="1" hangingPunct="1">
              <a:lnSpc>
                <a:spcPct val="90000"/>
              </a:lnSpc>
              <a:buFont typeface="Wingdings" pitchFamily="2" charset="2"/>
              <a:buNone/>
              <a:defRPr/>
            </a:pPr>
            <a:endParaRPr lang="nl-BE" sz="2400" dirty="0" smtClean="0">
              <a:latin typeface="Comic Sans MS" pitchFamily="66" charset="0"/>
            </a:endParaRPr>
          </a:p>
          <a:p>
            <a:pPr eaLnBrk="1" hangingPunct="1">
              <a:lnSpc>
                <a:spcPct val="90000"/>
              </a:lnSpc>
              <a:buFont typeface="Wingdings" pitchFamily="2" charset="2"/>
              <a:buNone/>
              <a:defRPr/>
            </a:pPr>
            <a:endParaRPr lang="nl-BE" sz="2400" dirty="0" smtClean="0">
              <a:latin typeface="Comic Sans MS" pitchFamily="66" charset="0"/>
            </a:endParaRPr>
          </a:p>
          <a:p>
            <a:pPr eaLnBrk="1" hangingPunct="1">
              <a:lnSpc>
                <a:spcPct val="90000"/>
              </a:lnSpc>
              <a:buFont typeface="Wingdings" pitchFamily="2" charset="2"/>
              <a:buNone/>
              <a:defRPr/>
            </a:pPr>
            <a:r>
              <a:rPr lang="nl-BE" sz="2400" b="1" dirty="0" smtClean="0">
                <a:latin typeface="Comic Sans MS" pitchFamily="66" charset="0"/>
              </a:rPr>
              <a:t>	</a:t>
            </a:r>
            <a:endParaRPr lang="nl-BE" sz="2400" dirty="0" smtClean="0">
              <a:latin typeface="Comic Sans MS" pitchFamily="66" charset="0"/>
            </a:endParaRPr>
          </a:p>
          <a:p>
            <a:pPr lvl="1" eaLnBrk="1" hangingPunct="1">
              <a:lnSpc>
                <a:spcPct val="90000"/>
              </a:lnSpc>
              <a:buFontTx/>
              <a:buNone/>
              <a:defRPr/>
            </a:pPr>
            <a:endParaRPr lang="nl-BE" sz="2400" dirty="0" smtClean="0">
              <a:latin typeface="Comic Sans MS" pitchFamily="66" charset="0"/>
            </a:endParaRPr>
          </a:p>
          <a:p>
            <a:pPr lvl="1" eaLnBrk="1" hangingPunct="1">
              <a:lnSpc>
                <a:spcPct val="90000"/>
              </a:lnSpc>
              <a:buFontTx/>
              <a:buNone/>
              <a:defRPr/>
            </a:pPr>
            <a:r>
              <a:rPr lang="nl-BE" sz="2400" dirty="0" smtClean="0">
                <a:latin typeface="Comic Sans MS" pitchFamily="66" charset="0"/>
              </a:rPr>
              <a:t>		</a:t>
            </a:r>
            <a:endParaRPr lang="nl-BE" sz="2400" i="1" dirty="0" smtClean="0">
              <a:latin typeface="Comic Sans MS" pitchFamily="66" charset="0"/>
            </a:endParaRPr>
          </a:p>
          <a:p>
            <a:pPr eaLnBrk="1" hangingPunct="1">
              <a:lnSpc>
                <a:spcPct val="90000"/>
              </a:lnSpc>
              <a:buFont typeface="Wingdings" pitchFamily="2" charset="2"/>
              <a:buNone/>
              <a:defRPr/>
            </a:pPr>
            <a:endParaRPr lang="nl-NL" sz="2400" dirty="0" smtClean="0">
              <a:latin typeface="Comic Sans MS" pitchFamily="66" charset="0"/>
            </a:endParaRPr>
          </a:p>
        </p:txBody>
      </p:sp>
      <p:sp>
        <p:nvSpPr>
          <p:cNvPr id="7" name="Rectangle 2"/>
          <p:cNvSpPr>
            <a:spLocks noGrp="1" noChangeArrowheads="1"/>
          </p:cNvSpPr>
          <p:nvPr>
            <p:ph type="title"/>
          </p:nvPr>
        </p:nvSpPr>
        <p:spPr>
          <a:xfrm>
            <a:off x="457200" y="-171450"/>
            <a:ext cx="8229600" cy="1143000"/>
          </a:xfrm>
        </p:spPr>
        <p:txBody>
          <a:bodyPr/>
          <a:lstStyle/>
          <a:p>
            <a:pPr eaLnBrk="1" hangingPunct="1">
              <a:defRPr/>
            </a:pPr>
            <a:r>
              <a:rPr lang="nl-BE" dirty="0" smtClean="0">
                <a:latin typeface="Comic Sans MS" pitchFamily="66" charset="0"/>
              </a:rPr>
              <a:t>B.W. </a:t>
            </a:r>
            <a:endParaRPr lang="nl-NL" dirty="0"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62467" name="Rectangle 3"/>
          <p:cNvSpPr>
            <a:spLocks noGrp="1" noChangeArrowheads="1"/>
          </p:cNvSpPr>
          <p:nvPr>
            <p:ph type="body" sz="half" idx="2"/>
          </p:nvPr>
        </p:nvSpPr>
        <p:spPr>
          <a:xfrm>
            <a:off x="-36512" y="1064865"/>
            <a:ext cx="9289032" cy="4524375"/>
          </a:xfrm>
        </p:spPr>
        <p:txBody>
          <a:bodyPr/>
          <a:lstStyle/>
          <a:p>
            <a:pPr eaLnBrk="1" hangingPunct="1">
              <a:lnSpc>
                <a:spcPct val="90000"/>
              </a:lnSpc>
              <a:defRPr/>
            </a:pPr>
            <a:r>
              <a:rPr lang="nl-BE" sz="2400" b="1" dirty="0" smtClean="0">
                <a:latin typeface="Comic Sans MS" pitchFamily="66" charset="0"/>
              </a:rPr>
              <a:t>Zijn minderjarigen ‘</a:t>
            </a:r>
            <a:r>
              <a:rPr lang="nl-BE" sz="2400" b="1" dirty="0" smtClean="0">
                <a:solidFill>
                  <a:schemeClr val="tx2">
                    <a:lumMod val="90000"/>
                  </a:schemeClr>
                </a:solidFill>
                <a:latin typeface="Comic Sans MS" pitchFamily="66" charset="0"/>
              </a:rPr>
              <a:t>wilsbekwaam</a:t>
            </a:r>
            <a:r>
              <a:rPr lang="nl-BE" sz="2400" b="1" dirty="0" smtClean="0">
                <a:latin typeface="Comic Sans MS" pitchFamily="66" charset="0"/>
              </a:rPr>
              <a:t>’ of niet? Competentiediscussie : </a:t>
            </a:r>
          </a:p>
          <a:p>
            <a:pPr eaLnBrk="1" hangingPunct="1">
              <a:lnSpc>
                <a:spcPct val="90000"/>
              </a:lnSpc>
              <a:buFont typeface="Wingdings" pitchFamily="2" charset="2"/>
              <a:buNone/>
              <a:defRPr/>
            </a:pPr>
            <a:r>
              <a:rPr lang="nl-BE" sz="2400" b="1" dirty="0" smtClean="0">
                <a:latin typeface="Comic Sans MS" pitchFamily="66" charset="0"/>
              </a:rPr>
              <a:t>	</a:t>
            </a:r>
            <a:r>
              <a:rPr lang="nl-BE" sz="2000" dirty="0" smtClean="0">
                <a:latin typeface="Comic Sans MS" pitchFamily="66" charset="0"/>
              </a:rPr>
              <a:t>=&gt; (1) Is een MJ voldoende in staat om te oordelen wat in zijn belang is én    </a:t>
            </a:r>
          </a:p>
          <a:p>
            <a:pPr eaLnBrk="1" hangingPunct="1">
              <a:lnSpc>
                <a:spcPct val="90000"/>
              </a:lnSpc>
              <a:buFont typeface="Wingdings" pitchFamily="2" charset="2"/>
              <a:buNone/>
              <a:defRPr/>
            </a:pPr>
            <a:r>
              <a:rPr lang="nl-BE" sz="2000" dirty="0" smtClean="0">
                <a:latin typeface="Comic Sans MS" pitchFamily="66" charset="0"/>
              </a:rPr>
              <a:t>	    (2) om de gevolgen van zijn daden in te schatten?</a:t>
            </a:r>
          </a:p>
          <a:p>
            <a:pPr eaLnBrk="1" hangingPunct="1">
              <a:lnSpc>
                <a:spcPct val="90000"/>
              </a:lnSpc>
              <a:buFont typeface="Wingdings" pitchFamily="2" charset="2"/>
              <a:buNone/>
              <a:defRPr/>
            </a:pPr>
            <a:r>
              <a:rPr lang="nl-BE" sz="2000" dirty="0" smtClean="0">
                <a:latin typeface="Comic Sans MS" pitchFamily="66" charset="0"/>
              </a:rPr>
              <a:t>	=&gt; Indien ja : dan zelfstandig zijn rechten uitoefenen!</a:t>
            </a:r>
            <a:r>
              <a:rPr lang="nl-BE" sz="2400" b="1" dirty="0" smtClean="0">
                <a:latin typeface="Comic Sans MS" pitchFamily="66" charset="0"/>
              </a:rPr>
              <a:t> </a:t>
            </a:r>
          </a:p>
          <a:p>
            <a:pPr lvl="1" eaLnBrk="1" hangingPunct="1">
              <a:lnSpc>
                <a:spcPct val="90000"/>
              </a:lnSpc>
              <a:buFontTx/>
              <a:buNone/>
              <a:defRPr/>
            </a:pPr>
            <a:endParaRPr lang="nl-BE" sz="1400" dirty="0" smtClean="0">
              <a:latin typeface="Comic Sans MS" pitchFamily="66" charset="0"/>
            </a:endParaRPr>
          </a:p>
          <a:p>
            <a:pPr eaLnBrk="1" hangingPunct="1">
              <a:lnSpc>
                <a:spcPct val="90000"/>
              </a:lnSpc>
              <a:defRPr/>
            </a:pPr>
            <a:r>
              <a:rPr lang="nl-BE" sz="2400" b="1" dirty="0" smtClean="0">
                <a:latin typeface="Comic Sans MS" pitchFamily="66" charset="0"/>
              </a:rPr>
              <a:t>Evolutie : </a:t>
            </a:r>
          </a:p>
          <a:p>
            <a:pPr eaLnBrk="1" hangingPunct="1">
              <a:lnSpc>
                <a:spcPct val="90000"/>
              </a:lnSpc>
              <a:buFont typeface="Wingdings" pitchFamily="2" charset="2"/>
              <a:buNone/>
              <a:defRPr/>
            </a:pPr>
            <a:r>
              <a:rPr lang="nl-BE" sz="2000" dirty="0" smtClean="0">
                <a:latin typeface="Comic Sans MS" pitchFamily="66" charset="0"/>
              </a:rPr>
              <a:t>	steeds meer wordt in de rechtspraktijk en in de regelgeving aanvaard dat MJ reeds wilsbekwaam zijn om (bepaalde) handelingen te stellen voor ze de meerderjarigheid bereikt hebben.</a:t>
            </a:r>
          </a:p>
          <a:p>
            <a:pPr lvl="1" eaLnBrk="1" hangingPunct="1">
              <a:lnSpc>
                <a:spcPct val="90000"/>
              </a:lnSpc>
              <a:defRPr/>
            </a:pPr>
            <a:endParaRPr lang="nl-BE" sz="1400" dirty="0" smtClean="0">
              <a:latin typeface="Comic Sans MS" pitchFamily="66" charset="0"/>
            </a:endParaRPr>
          </a:p>
          <a:p>
            <a:pPr eaLnBrk="1" hangingPunct="1">
              <a:lnSpc>
                <a:spcPct val="90000"/>
              </a:lnSpc>
              <a:defRPr/>
            </a:pPr>
            <a:r>
              <a:rPr lang="nl-BE" sz="2400" b="1" dirty="0" smtClean="0">
                <a:latin typeface="Comic Sans MS" pitchFamily="66" charset="0"/>
              </a:rPr>
              <a:t>Gebaseerd op :</a:t>
            </a:r>
          </a:p>
          <a:p>
            <a:pPr lvl="1" eaLnBrk="1" hangingPunct="1">
              <a:lnSpc>
                <a:spcPct val="90000"/>
              </a:lnSpc>
              <a:defRPr/>
            </a:pPr>
            <a:r>
              <a:rPr lang="nl-BE" sz="2000" dirty="0" smtClean="0">
                <a:latin typeface="Comic Sans MS" pitchFamily="66" charset="0"/>
              </a:rPr>
              <a:t>Objectief criterium : leeftijd   Bv. Afstammingswetgeving, </a:t>
            </a:r>
            <a:r>
              <a:rPr lang="nl-BE" sz="2000" dirty="0" smtClean="0">
                <a:solidFill>
                  <a:schemeClr val="tx2"/>
                </a:solidFill>
                <a:latin typeface="Comic Sans MS" pitchFamily="66" charset="0"/>
              </a:rPr>
              <a:t>DRM*</a:t>
            </a:r>
          </a:p>
          <a:p>
            <a:pPr lvl="1" eaLnBrk="1" hangingPunct="1">
              <a:lnSpc>
                <a:spcPct val="90000"/>
              </a:lnSpc>
              <a:defRPr/>
            </a:pPr>
            <a:r>
              <a:rPr lang="nl-BE" sz="2000" dirty="0" smtClean="0">
                <a:latin typeface="Comic Sans MS" pitchFamily="66" charset="0"/>
              </a:rPr>
              <a:t>Subjectief criterium : maturiteit  Bv. </a:t>
            </a:r>
            <a:r>
              <a:rPr lang="nl-BE" sz="2000" dirty="0" smtClean="0">
                <a:solidFill>
                  <a:schemeClr val="tx2"/>
                </a:solidFill>
                <a:latin typeface="Comic Sans MS" pitchFamily="66" charset="0"/>
              </a:rPr>
              <a:t>Wet </a:t>
            </a:r>
            <a:r>
              <a:rPr lang="nl-BE" sz="2000" dirty="0" smtClean="0">
                <a:solidFill>
                  <a:schemeClr val="tx2"/>
                </a:solidFill>
                <a:latin typeface="Comic Sans MS" pitchFamily="66" charset="0"/>
              </a:rPr>
              <a:t>Patiëntenr., </a:t>
            </a:r>
            <a:r>
              <a:rPr lang="nl-BE" sz="2000" dirty="0" smtClean="0">
                <a:solidFill>
                  <a:schemeClr val="tx2"/>
                </a:solidFill>
                <a:latin typeface="Comic Sans MS" pitchFamily="66" charset="0"/>
              </a:rPr>
              <a:t>DRM</a:t>
            </a:r>
            <a:r>
              <a:rPr lang="nl-BE" sz="2000" dirty="0" smtClean="0">
                <a:solidFill>
                  <a:schemeClr val="tx2"/>
                </a:solidFill>
                <a:latin typeface="Comic Sans MS" pitchFamily="66" charset="0"/>
              </a:rPr>
              <a:t>*, privacy</a:t>
            </a:r>
            <a:endParaRPr lang="nl-BE" sz="2000" dirty="0" smtClean="0">
              <a:solidFill>
                <a:schemeClr val="tx2"/>
              </a:solidFill>
              <a:latin typeface="Comic Sans MS" pitchFamily="66" charset="0"/>
            </a:endParaRPr>
          </a:p>
          <a:p>
            <a:pPr lvl="1" eaLnBrk="1" hangingPunct="1">
              <a:lnSpc>
                <a:spcPct val="90000"/>
              </a:lnSpc>
              <a:buNone/>
              <a:defRPr/>
            </a:pPr>
            <a:r>
              <a:rPr lang="nl-BE" sz="2000" dirty="0" smtClean="0">
                <a:solidFill>
                  <a:schemeClr val="tx2"/>
                </a:solidFill>
                <a:latin typeface="Comic Sans MS" pitchFamily="66" charset="0"/>
              </a:rPr>
              <a:t>*DRM= Decreet rechtspositie vd minderjarige in de integrale jeugdhulp</a:t>
            </a:r>
            <a:endParaRPr lang="nl-BE" sz="1800" dirty="0" smtClean="0">
              <a:solidFill>
                <a:schemeClr val="tx2"/>
              </a:solidFill>
              <a:latin typeface="Comic Sans MS" pitchFamily="66" charset="0"/>
            </a:endParaRPr>
          </a:p>
          <a:p>
            <a:pPr eaLnBrk="1" hangingPunct="1">
              <a:lnSpc>
                <a:spcPct val="90000"/>
              </a:lnSpc>
              <a:buFont typeface="Wingdings" pitchFamily="2" charset="2"/>
              <a:buNone/>
              <a:defRPr/>
            </a:pPr>
            <a:endParaRPr lang="nl-BE" sz="1400" dirty="0" smtClean="0">
              <a:latin typeface="Comic Sans MS" pitchFamily="66" charset="0"/>
            </a:endParaRPr>
          </a:p>
          <a:p>
            <a:pPr eaLnBrk="1" hangingPunct="1">
              <a:lnSpc>
                <a:spcPct val="90000"/>
              </a:lnSpc>
              <a:buFont typeface="Wingdings" pitchFamily="2" charset="2"/>
              <a:buNone/>
              <a:defRPr/>
            </a:pPr>
            <a:r>
              <a:rPr lang="nl-BE" sz="2000" b="1" dirty="0" smtClean="0">
                <a:latin typeface="Comic Sans MS" pitchFamily="66" charset="0"/>
              </a:rPr>
              <a:t>	</a:t>
            </a:r>
            <a:endParaRPr lang="nl-BE" sz="2000" dirty="0" smtClean="0">
              <a:latin typeface="Comic Sans MS" pitchFamily="66" charset="0"/>
            </a:endParaRPr>
          </a:p>
          <a:p>
            <a:pPr lvl="1" eaLnBrk="1" hangingPunct="1">
              <a:lnSpc>
                <a:spcPct val="90000"/>
              </a:lnSpc>
              <a:buFontTx/>
              <a:buNone/>
              <a:defRPr/>
            </a:pPr>
            <a:endParaRPr lang="nl-BE" sz="2000" dirty="0" smtClean="0">
              <a:latin typeface="Comic Sans MS" pitchFamily="66" charset="0"/>
            </a:endParaRPr>
          </a:p>
          <a:p>
            <a:pPr lvl="1" eaLnBrk="1" hangingPunct="1">
              <a:lnSpc>
                <a:spcPct val="90000"/>
              </a:lnSpc>
              <a:buFontTx/>
              <a:buNone/>
              <a:defRPr/>
            </a:pPr>
            <a:r>
              <a:rPr lang="nl-BE" sz="2000" dirty="0" smtClean="0">
                <a:latin typeface="Comic Sans MS" pitchFamily="66" charset="0"/>
              </a:rPr>
              <a:t>		</a:t>
            </a:r>
            <a:endParaRPr lang="nl-BE" sz="2000" i="1" dirty="0" smtClean="0">
              <a:latin typeface="Comic Sans MS" pitchFamily="66" charset="0"/>
            </a:endParaRPr>
          </a:p>
          <a:p>
            <a:pPr eaLnBrk="1" hangingPunct="1">
              <a:lnSpc>
                <a:spcPct val="90000"/>
              </a:lnSpc>
              <a:buFont typeface="Wingdings" pitchFamily="2" charset="2"/>
              <a:buNone/>
              <a:defRPr/>
            </a:pPr>
            <a:endParaRPr lang="nl-NL" sz="2000" dirty="0" smtClean="0">
              <a:latin typeface="Comic Sans MS" pitchFamily="66" charset="0"/>
            </a:endParaRPr>
          </a:p>
        </p:txBody>
      </p:sp>
      <p:sp>
        <p:nvSpPr>
          <p:cNvPr id="7" name="Rectangle 2"/>
          <p:cNvSpPr>
            <a:spLocks noGrp="1" noChangeArrowheads="1"/>
          </p:cNvSpPr>
          <p:nvPr>
            <p:ph type="title"/>
          </p:nvPr>
        </p:nvSpPr>
        <p:spPr>
          <a:xfrm>
            <a:off x="457200" y="44450"/>
            <a:ext cx="8229600" cy="1143000"/>
          </a:xfrm>
        </p:spPr>
        <p:txBody>
          <a:bodyPr/>
          <a:lstStyle/>
          <a:p>
            <a:pPr eaLnBrk="1" hangingPunct="1">
              <a:defRPr/>
            </a:pPr>
            <a:r>
              <a:rPr lang="nl-BE" dirty="0" smtClean="0">
                <a:latin typeface="Comic Sans MS" pitchFamily="66" charset="0"/>
              </a:rPr>
              <a:t>B.W. </a:t>
            </a:r>
            <a:endParaRPr lang="nl-NL" dirty="0" smtClean="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285750" y="1412875"/>
            <a:ext cx="8572500" cy="3181350"/>
          </a:xfrm>
        </p:spPr>
        <p:txBody>
          <a:bodyPr/>
          <a:lstStyle/>
          <a:p>
            <a:pPr eaLnBrk="1" hangingPunct="1">
              <a:buFont typeface="Wingdings" pitchFamily="2" charset="2"/>
              <a:buNone/>
            </a:pPr>
            <a:r>
              <a:rPr lang="nl-BE" smtClean="0">
                <a:solidFill>
                  <a:schemeClr val="tx2"/>
                </a:solidFill>
                <a:effectLst/>
                <a:latin typeface="Comic Sans MS" pitchFamily="66" charset="0"/>
              </a:rPr>
              <a:t>Wet Patiëntenrechten (W.P.)</a:t>
            </a:r>
          </a:p>
          <a:p>
            <a:pPr eaLnBrk="1" hangingPunct="1"/>
            <a:r>
              <a:rPr lang="nl-BE" smtClean="0">
                <a:effectLst/>
                <a:latin typeface="Comic Sans MS" pitchFamily="66" charset="0"/>
              </a:rPr>
              <a:t>Federale wet (gezondheidszorg federale bevoegdheid)</a:t>
            </a:r>
          </a:p>
          <a:p>
            <a:pPr eaLnBrk="1" hangingPunct="1"/>
            <a:r>
              <a:rPr lang="nl-NL" smtClean="0">
                <a:effectLst/>
                <a:latin typeface="Comic Sans MS" pitchFamily="66" charset="0"/>
              </a:rPr>
              <a:t>van toepassing op rechtsverhoudingen inzake </a:t>
            </a:r>
            <a:r>
              <a:rPr lang="nl-NL" b="1" smtClean="0">
                <a:effectLst/>
                <a:latin typeface="Comic Sans MS" pitchFamily="66" charset="0"/>
              </a:rPr>
              <a:t>gezondheidszorg</a:t>
            </a:r>
            <a:r>
              <a:rPr lang="nl-NL" smtClean="0">
                <a:effectLst/>
                <a:latin typeface="Comic Sans MS" pitchFamily="66" charset="0"/>
              </a:rPr>
              <a:t> </a:t>
            </a:r>
          </a:p>
          <a:p>
            <a:pPr eaLnBrk="1" hangingPunct="1"/>
            <a:r>
              <a:rPr lang="nl-NL" smtClean="0">
                <a:effectLst/>
                <a:latin typeface="Comic Sans MS" pitchFamily="66" charset="0"/>
              </a:rPr>
              <a:t>verstrekt door een </a:t>
            </a:r>
            <a:r>
              <a:rPr lang="nl-NL" b="1" smtClean="0">
                <a:effectLst/>
                <a:latin typeface="Comic Sans MS" pitchFamily="66" charset="0"/>
              </a:rPr>
              <a:t>beroepsbeoefenaar</a:t>
            </a:r>
            <a:r>
              <a:rPr lang="nl-NL" smtClean="0">
                <a:effectLst/>
                <a:latin typeface="Comic Sans MS" pitchFamily="66" charset="0"/>
              </a:rPr>
              <a:t> in de </a:t>
            </a:r>
            <a:r>
              <a:rPr lang="nl-NL" b="1" smtClean="0">
                <a:effectLst/>
                <a:latin typeface="Comic Sans MS" pitchFamily="66" charset="0"/>
              </a:rPr>
              <a:t>gezondheidszorg</a:t>
            </a:r>
            <a:r>
              <a:rPr lang="nl-NL" smtClean="0">
                <a:effectLst/>
                <a:latin typeface="Comic Sans MS" pitchFamily="66" charset="0"/>
              </a:rPr>
              <a:t> aan een patiënt </a:t>
            </a:r>
          </a:p>
          <a:p>
            <a:pPr eaLnBrk="1" hangingPunct="1"/>
            <a:r>
              <a:rPr lang="nl-BE" smtClean="0">
                <a:effectLst/>
                <a:latin typeface="Comic Sans MS" pitchFamily="66" charset="0"/>
              </a:rPr>
              <a:t>Van kracht sinds 6 oktober 2002</a:t>
            </a:r>
          </a:p>
        </p:txBody>
      </p:sp>
      <p:sp>
        <p:nvSpPr>
          <p:cNvPr id="20483" name="Text Box 5"/>
          <p:cNvSpPr txBox="1">
            <a:spLocks noChangeArrowheads="1"/>
          </p:cNvSpPr>
          <p:nvPr/>
        </p:nvSpPr>
        <p:spPr bwMode="auto">
          <a:xfrm>
            <a:off x="2700338" y="6381750"/>
            <a:ext cx="2776537" cy="274638"/>
          </a:xfrm>
          <a:prstGeom prst="rect">
            <a:avLst/>
          </a:prstGeom>
          <a:noFill/>
          <a:ln w="9525">
            <a:noFill/>
            <a:miter lim="800000"/>
            <a:headEnd/>
            <a:tailEnd/>
          </a:ln>
        </p:spPr>
        <p:txBody>
          <a:bodyPr>
            <a:spAutoFit/>
          </a:bodyPr>
          <a:lstStyle/>
          <a:p>
            <a:endParaRPr lang="nl-BE" sz="1200">
              <a:latin typeface="Arial" charset="0"/>
            </a:endParaRPr>
          </a:p>
        </p:txBody>
      </p:sp>
      <p:sp>
        <p:nvSpPr>
          <p:cNvPr id="6" name="Tijdelijke aanduiding voor voettekst 5"/>
          <p:cNvSpPr>
            <a:spLocks noGrp="1"/>
          </p:cNvSpPr>
          <p:nvPr>
            <p:ph type="ftr" sz="quarter" idx="11"/>
          </p:nvPr>
        </p:nvSpPr>
        <p:spPr/>
        <p:txBody>
          <a:bodyPr/>
          <a:lstStyle/>
          <a:p>
            <a:pPr>
              <a:defRPr/>
            </a:pPr>
            <a:r>
              <a:rPr lang="nl-BE"/>
              <a:t>'t Zitemzo... met minderjarige patiënten</a:t>
            </a:r>
            <a:endParaRPr lang="nl-NL"/>
          </a:p>
        </p:txBody>
      </p:sp>
      <p:sp>
        <p:nvSpPr>
          <p:cNvPr id="8" name="Titel 7"/>
          <p:cNvSpPr>
            <a:spLocks noGrp="1"/>
          </p:cNvSpPr>
          <p:nvPr>
            <p:ph type="title"/>
          </p:nvPr>
        </p:nvSpPr>
        <p:spPr>
          <a:xfrm>
            <a:off x="457200" y="44450"/>
            <a:ext cx="8229600" cy="1143000"/>
          </a:xfrm>
        </p:spPr>
        <p:txBody>
          <a:bodyPr/>
          <a:lstStyle/>
          <a:p>
            <a:pPr>
              <a:defRPr/>
            </a:pPr>
            <a:r>
              <a:rPr lang="nl-BE" dirty="0" smtClean="0">
                <a:latin typeface="Comic Sans MS" pitchFamily="66" charset="0"/>
              </a:rPr>
              <a:t>Wet Patiëntenrechten</a:t>
            </a:r>
            <a:endParaRPr lang="nl-BE" dirty="0">
              <a:latin typeface="Comic Sans MS" pitchFamily="66"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8438"/>
            <a:ext cx="8229600" cy="1143000"/>
          </a:xfrm>
        </p:spPr>
        <p:txBody>
          <a:bodyPr/>
          <a:lstStyle/>
          <a:p>
            <a:pPr>
              <a:defRPr/>
            </a:pPr>
            <a:r>
              <a:rPr lang="nl-BE" dirty="0" smtClean="0">
                <a:latin typeface="Comic Sans MS" pitchFamily="66" charset="0"/>
              </a:rPr>
              <a:t>Beroepsbeoefenaar in de gezondheidszorg:</a:t>
            </a:r>
            <a:endParaRPr lang="nl-BE" dirty="0">
              <a:latin typeface="Comic Sans MS" pitchFamily="66" charset="0"/>
            </a:endParaRPr>
          </a:p>
        </p:txBody>
      </p:sp>
      <p:sp>
        <p:nvSpPr>
          <p:cNvPr id="3" name="Tijdelijke aanduiding voor inhoud 2"/>
          <p:cNvSpPr>
            <a:spLocks noGrp="1"/>
          </p:cNvSpPr>
          <p:nvPr>
            <p:ph idx="1"/>
          </p:nvPr>
        </p:nvSpPr>
        <p:spPr>
          <a:xfrm>
            <a:off x="0" y="1525588"/>
            <a:ext cx="9144000" cy="4495800"/>
          </a:xfrm>
        </p:spPr>
        <p:txBody>
          <a:bodyPr/>
          <a:lstStyle/>
          <a:p>
            <a:pPr>
              <a:buFont typeface="Wingdings" pitchFamily="2" charset="2"/>
              <a:buNone/>
              <a:defRPr/>
            </a:pPr>
            <a:r>
              <a:rPr lang="nl-NL" sz="2800" dirty="0" smtClean="0">
                <a:latin typeface="Comic Sans MS" pitchFamily="66" charset="0"/>
              </a:rPr>
              <a:t>	</a:t>
            </a:r>
            <a:r>
              <a:rPr lang="nl-NL" sz="2800" dirty="0" smtClean="0">
                <a:solidFill>
                  <a:schemeClr val="tx2"/>
                </a:solidFill>
                <a:latin typeface="Comic Sans MS" pitchFamily="66" charset="0"/>
              </a:rPr>
              <a:t>artsen, tandartsen, vroedvrouwen, apothekers, kinesitherapeuten, verpleegkundigen, hulpverleners-ambulancier, paramedici</a:t>
            </a:r>
            <a:r>
              <a:rPr lang="nl-NL" sz="2800" dirty="0" smtClean="0">
                <a:latin typeface="Comic Sans MS" pitchFamily="66" charset="0"/>
              </a:rPr>
              <a:t>  </a:t>
            </a:r>
            <a:r>
              <a:rPr lang="nl-NL" sz="2000" dirty="0" smtClean="0">
                <a:latin typeface="Comic Sans MS" pitchFamily="66" charset="0"/>
              </a:rPr>
              <a:t>(= apothekers-assistenten, audiologen, bandagisten, orthesisten en prothesisten, diëtisten, ergotherapeuten, personeel van laboratorium en biotechnologie en menselijke erfelijkheidstechniek, logopedisten, orthoptisten, podologen, personeel van medische beeldvorming, personen belast met vervoer van patiënten)</a:t>
            </a:r>
            <a:r>
              <a:rPr lang="nl-NL" sz="2800" dirty="0" smtClean="0">
                <a:latin typeface="Comic Sans MS" pitchFamily="66" charset="0"/>
              </a:rPr>
              <a:t> </a:t>
            </a:r>
            <a:r>
              <a:rPr lang="nl-NL" sz="2800" dirty="0" smtClean="0">
                <a:solidFill>
                  <a:schemeClr val="tx2"/>
                </a:solidFill>
                <a:latin typeface="Comic Sans MS" pitchFamily="66" charset="0"/>
              </a:rPr>
              <a:t>zorgkundigen, én beoefenaars van niet-conventionele </a:t>
            </a:r>
            <a:r>
              <a:rPr lang="nl-NL" sz="2000" dirty="0" smtClean="0">
                <a:solidFill>
                  <a:schemeClr val="tx2"/>
                </a:solidFill>
                <a:latin typeface="Comic Sans MS" pitchFamily="66" charset="0"/>
              </a:rPr>
              <a:t>praktijken </a:t>
            </a:r>
            <a:r>
              <a:rPr lang="nl-NL" sz="2000" dirty="0" smtClean="0">
                <a:latin typeface="Comic Sans MS" pitchFamily="66" charset="0"/>
              </a:rPr>
              <a:t>als de homeopathie, de chiropraxie, de osteopathie en de acupunctuur.</a:t>
            </a:r>
          </a:p>
          <a:p>
            <a:pPr>
              <a:buFont typeface="Wingdings" pitchFamily="2" charset="2"/>
              <a:buNone/>
              <a:defRPr/>
            </a:pPr>
            <a:r>
              <a:rPr lang="nl-NL" sz="2800" dirty="0" smtClean="0">
                <a:latin typeface="Comic Sans MS" pitchFamily="66" charset="0"/>
              </a:rPr>
              <a:t>		+ Klinisch psychologen en orthopedagogen</a:t>
            </a:r>
          </a:p>
          <a:p>
            <a:pPr>
              <a:buFont typeface="Wingdings" pitchFamily="2" charset="2"/>
              <a:buNone/>
              <a:defRPr/>
            </a:pPr>
            <a:r>
              <a:rPr lang="nl-NL" sz="2800" dirty="0" smtClean="0">
                <a:latin typeface="Comic Sans MS" pitchFamily="66" charset="0"/>
              </a:rPr>
              <a:t>			sinds 1 september 2016</a:t>
            </a:r>
            <a:br>
              <a:rPr lang="nl-NL" sz="2800" dirty="0" smtClean="0">
                <a:latin typeface="Comic Sans MS" pitchFamily="66" charset="0"/>
              </a:rPr>
            </a:br>
            <a:endParaRPr lang="nl-BE" sz="2800" dirty="0" smtClean="0">
              <a:latin typeface="Comic Sans MS" pitchFamily="66" charset="0"/>
            </a:endParaRPr>
          </a:p>
          <a:p>
            <a:pPr>
              <a:defRPr/>
            </a:pPr>
            <a:endParaRPr lang="nl-BE" sz="2800" dirty="0">
              <a:latin typeface="Comic Sans MS" pitchFamily="66" charset="0"/>
            </a:endParaRPr>
          </a:p>
        </p:txBody>
      </p:sp>
      <p:sp>
        <p:nvSpPr>
          <p:cNvPr id="4" name="Tijdelijke aanduiding voor voettekst 3"/>
          <p:cNvSpPr>
            <a:spLocks noGrp="1"/>
          </p:cNvSpPr>
          <p:nvPr>
            <p:ph type="ftr" sz="quarter" idx="11"/>
          </p:nvPr>
        </p:nvSpPr>
        <p:spPr>
          <a:xfrm>
            <a:off x="3124200" y="6248400"/>
            <a:ext cx="4327525" cy="457200"/>
          </a:xfrm>
        </p:spPr>
        <p:txBody>
          <a:bodyPr/>
          <a:lstStyle/>
          <a:p>
            <a:pPr>
              <a:defRPr/>
            </a:pPr>
            <a:r>
              <a:rPr lang="nl-BE" smtClean="0"/>
              <a:t>'t Zitemzo... met minderjarige patiënten</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0" y="785813"/>
            <a:ext cx="9144000" cy="5357812"/>
          </a:xfrm>
        </p:spPr>
        <p:txBody>
          <a:bodyPr/>
          <a:lstStyle/>
          <a:p>
            <a:pPr>
              <a:buFont typeface="Wingdings" pitchFamily="2" charset="2"/>
              <a:buNone/>
              <a:defRPr/>
            </a:pPr>
            <a:r>
              <a:rPr lang="nl-BE" b="1" dirty="0" smtClean="0">
                <a:solidFill>
                  <a:schemeClr val="tx2"/>
                </a:solidFill>
                <a:latin typeface="Comic Sans MS" pitchFamily="66" charset="0"/>
              </a:rPr>
              <a:t>Bekwame </a:t>
            </a:r>
            <a:r>
              <a:rPr lang="nl-BE" b="1" dirty="0" err="1" smtClean="0">
                <a:solidFill>
                  <a:schemeClr val="tx2"/>
                </a:solidFill>
                <a:latin typeface="Comic Sans MS" pitchFamily="66" charset="0"/>
              </a:rPr>
              <a:t>mj</a:t>
            </a:r>
            <a:r>
              <a:rPr lang="nl-BE" b="1" dirty="0" smtClean="0">
                <a:solidFill>
                  <a:schemeClr val="tx2"/>
                </a:solidFill>
                <a:latin typeface="Comic Sans MS" pitchFamily="66" charset="0"/>
              </a:rPr>
              <a:t> </a:t>
            </a:r>
            <a:r>
              <a:rPr lang="nl-BE" dirty="0" smtClean="0">
                <a:solidFill>
                  <a:schemeClr val="tx2"/>
                </a:solidFill>
                <a:latin typeface="Comic Sans MS" pitchFamily="66" charset="0"/>
              </a:rPr>
              <a:t>oefent zelf patiëntenrechten uit</a:t>
            </a:r>
            <a:r>
              <a:rPr lang="nl-BE" dirty="0" smtClean="0">
                <a:latin typeface="Comic Sans MS" pitchFamily="66" charset="0"/>
              </a:rPr>
              <a:t>!</a:t>
            </a:r>
            <a:br>
              <a:rPr lang="nl-BE" dirty="0" smtClean="0">
                <a:latin typeface="Comic Sans MS" pitchFamily="66" charset="0"/>
              </a:rPr>
            </a:br>
            <a:r>
              <a:rPr lang="nl-BE" sz="800" dirty="0" smtClean="0">
                <a:latin typeface="Comic Sans MS" pitchFamily="66" charset="0"/>
              </a:rPr>
              <a:t/>
            </a:r>
            <a:br>
              <a:rPr lang="nl-BE" sz="800" dirty="0" smtClean="0">
                <a:latin typeface="Comic Sans MS" pitchFamily="66" charset="0"/>
              </a:rPr>
            </a:br>
            <a:r>
              <a:rPr lang="nl-BE" dirty="0" smtClean="0">
                <a:latin typeface="Comic Sans MS" pitchFamily="66" charset="0"/>
              </a:rPr>
              <a:t>Art. 12 Wet Patiëntenrechten</a:t>
            </a:r>
          </a:p>
          <a:p>
            <a:pPr>
              <a:buFont typeface="Wingdings" pitchFamily="2" charset="2"/>
              <a:buNone/>
              <a:defRPr/>
            </a:pPr>
            <a:r>
              <a:rPr lang="nl-NL" sz="2600" dirty="0" smtClean="0">
                <a:latin typeface="Comic Sans MS" pitchFamily="66" charset="0"/>
              </a:rPr>
              <a:t>§ 1. Bij een patiënt die minderjarig is, worden de rechten zoals vastgesteld door deze wet uitgeoefend door de </a:t>
            </a:r>
            <a:r>
              <a:rPr lang="nl-NL" sz="2600" dirty="0" smtClean="0">
                <a:solidFill>
                  <a:schemeClr val="tx2"/>
                </a:solidFill>
                <a:latin typeface="Comic Sans MS" pitchFamily="66" charset="0"/>
              </a:rPr>
              <a:t>ouders</a:t>
            </a:r>
            <a:r>
              <a:rPr lang="nl-NL" sz="2600" dirty="0" smtClean="0">
                <a:latin typeface="Comic Sans MS" pitchFamily="66" charset="0"/>
              </a:rPr>
              <a:t> die het gezag over de minderjarige uitoefenen of door zijn voogd.</a:t>
            </a:r>
          </a:p>
          <a:p>
            <a:pPr>
              <a:buFont typeface="Wingdings" pitchFamily="2" charset="2"/>
              <a:buNone/>
              <a:defRPr/>
            </a:pPr>
            <a:r>
              <a:rPr lang="nl-NL" sz="2600" dirty="0" smtClean="0">
                <a:latin typeface="Comic Sans MS" pitchFamily="66" charset="0"/>
              </a:rPr>
              <a:t>§ 2. De patiënt wordt betrokken bij de uitoefening van zijn rechten rekening houdend met zijn leeftijd en maturiteit. De in deze wet opgesomde rechten kunnen door de minderjarige patiënt die tot een redelijke beoordeling van zijn belangen in staat kan worden geacht, </a:t>
            </a:r>
            <a:r>
              <a:rPr lang="nl-NL" sz="2600" dirty="0" smtClean="0">
                <a:solidFill>
                  <a:schemeClr val="tx2"/>
                </a:solidFill>
                <a:latin typeface="Comic Sans MS" pitchFamily="66" charset="0"/>
              </a:rPr>
              <a:t>zelfstandig</a:t>
            </a:r>
            <a:r>
              <a:rPr lang="nl-NL" sz="2600" dirty="0" smtClean="0">
                <a:latin typeface="Comic Sans MS" pitchFamily="66" charset="0"/>
              </a:rPr>
              <a:t> worden uitgeoefend</a:t>
            </a:r>
            <a:endParaRPr lang="nl-BE" sz="2600" dirty="0" smtClean="0">
              <a:latin typeface="Comic Sans MS" pitchFamily="66" charset="0"/>
            </a:endParaRPr>
          </a:p>
          <a:p>
            <a:pPr>
              <a:buFont typeface="Wingdings" pitchFamily="2" charset="2"/>
              <a:buNone/>
              <a:defRPr/>
            </a:pPr>
            <a:endParaRPr lang="nl-BE" dirty="0" smtClean="0">
              <a:latin typeface="Comic Sans MS" pitchFamily="66" charset="0"/>
            </a:endParaRPr>
          </a:p>
        </p:txBody>
      </p:sp>
      <p:sp>
        <p:nvSpPr>
          <p:cNvPr id="2" name="Tijdelijke aanduiding voor voettekst 1"/>
          <p:cNvSpPr>
            <a:spLocks noGrp="1"/>
          </p:cNvSpPr>
          <p:nvPr>
            <p:ph type="ftr" sz="quarter" idx="11"/>
          </p:nvPr>
        </p:nvSpPr>
        <p:spPr/>
        <p:txBody>
          <a:bodyPr/>
          <a:lstStyle/>
          <a:p>
            <a:pPr>
              <a:defRPr/>
            </a:pPr>
            <a:r>
              <a:rPr lang="nl-BE"/>
              <a:t>'t Zitemzo... met minderjarige patiënten</a:t>
            </a:r>
            <a:endParaRPr lang="nl-NL"/>
          </a:p>
        </p:txBody>
      </p:sp>
      <p:sp>
        <p:nvSpPr>
          <p:cNvPr id="7" name="Rectangle 2"/>
          <p:cNvSpPr>
            <a:spLocks noGrp="1" noChangeArrowheads="1"/>
          </p:cNvSpPr>
          <p:nvPr>
            <p:ph type="title"/>
          </p:nvPr>
        </p:nvSpPr>
        <p:spPr>
          <a:xfrm>
            <a:off x="395288" y="-142875"/>
            <a:ext cx="8229600" cy="1143000"/>
          </a:xfrm>
        </p:spPr>
        <p:txBody>
          <a:bodyPr/>
          <a:lstStyle/>
          <a:p>
            <a:pPr eaLnBrk="1" hangingPunct="1">
              <a:defRPr/>
            </a:pPr>
            <a:r>
              <a:rPr lang="nl-NL" dirty="0" smtClean="0">
                <a:latin typeface="Comic Sans MS" pitchFamily="66" charset="0"/>
              </a:rPr>
              <a:t>Wet Patiëntenrechten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jdelijke aanduiding voor voettekst 5"/>
          <p:cNvSpPr>
            <a:spLocks noGrp="1"/>
          </p:cNvSpPr>
          <p:nvPr>
            <p:ph type="ftr" sz="quarter" idx="11"/>
          </p:nvPr>
        </p:nvSpPr>
        <p:spPr/>
        <p:txBody>
          <a:bodyPr/>
          <a:lstStyle/>
          <a:p>
            <a:pPr>
              <a:defRPr/>
            </a:pPr>
            <a:r>
              <a:rPr lang="nl-BE"/>
              <a:t>'t Zitemzo... met minderjarige patiënten</a:t>
            </a:r>
            <a:endParaRPr lang="nl-NL" dirty="0"/>
          </a:p>
        </p:txBody>
      </p:sp>
      <p:sp>
        <p:nvSpPr>
          <p:cNvPr id="15362" name="Rectangle 2"/>
          <p:cNvSpPr>
            <a:spLocks noGrp="1" noChangeArrowheads="1"/>
          </p:cNvSpPr>
          <p:nvPr>
            <p:ph type="title"/>
          </p:nvPr>
        </p:nvSpPr>
        <p:spPr>
          <a:xfrm>
            <a:off x="457200" y="115888"/>
            <a:ext cx="8229600" cy="1143000"/>
          </a:xfrm>
        </p:spPr>
        <p:txBody>
          <a:bodyPr/>
          <a:lstStyle/>
          <a:p>
            <a:pPr eaLnBrk="1" hangingPunct="1">
              <a:defRPr/>
            </a:pPr>
            <a:r>
              <a:rPr lang="nl-BE" dirty="0" smtClean="0">
                <a:latin typeface="Comic Sans MS" pitchFamily="66" charset="0"/>
              </a:rPr>
              <a:t>Wet Patiëntenrechten </a:t>
            </a:r>
            <a:endParaRPr lang="nl-NL" dirty="0" smtClean="0">
              <a:latin typeface="Comic Sans MS" pitchFamily="66" charset="0"/>
            </a:endParaRPr>
          </a:p>
        </p:txBody>
      </p:sp>
      <p:sp>
        <p:nvSpPr>
          <p:cNvPr id="8" name="Rectangle 3"/>
          <p:cNvSpPr txBox="1">
            <a:spLocks noChangeArrowheads="1"/>
          </p:cNvSpPr>
          <p:nvPr/>
        </p:nvSpPr>
        <p:spPr bwMode="auto">
          <a:xfrm>
            <a:off x="107504" y="1268760"/>
            <a:ext cx="8929687" cy="4525962"/>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80000"/>
              <a:buFont typeface="Wingdings" pitchFamily="2" charset="2"/>
              <a:buChar char="n"/>
              <a:defRPr/>
            </a:pPr>
            <a:endParaRPr lang="nl-BE" sz="2800" kern="0" dirty="0">
              <a:effectLst>
                <a:outerShdw blurRad="38100" dist="38100" dir="2700000" algn="tl">
                  <a:srgbClr val="000000">
                    <a:alpha val="43137"/>
                  </a:srgbClr>
                </a:outerShdw>
              </a:effectLst>
              <a:latin typeface="Comic Sans MS" pitchFamily="66" charset="0"/>
              <a:cs typeface="+mn-cs"/>
            </a:endParaRPr>
          </a:p>
          <a:p>
            <a:pPr marL="342900" indent="-342900">
              <a:lnSpc>
                <a:spcPct val="80000"/>
              </a:lnSpc>
              <a:spcBef>
                <a:spcPct val="20000"/>
              </a:spcBef>
              <a:buClr>
                <a:schemeClr val="hlink"/>
              </a:buClr>
              <a:buSzPct val="80000"/>
              <a:defRPr/>
            </a:pPr>
            <a:r>
              <a:rPr lang="nl-BE" sz="2800" kern="0" dirty="0">
                <a:effectLst>
                  <a:outerShdw blurRad="38100" dist="38100" dir="2700000" algn="tl">
                    <a:srgbClr val="000000">
                      <a:alpha val="43137"/>
                    </a:srgbClr>
                  </a:outerShdw>
                </a:effectLst>
                <a:latin typeface="Comic Sans MS" pitchFamily="66" charset="0"/>
                <a:cs typeface="+mn-cs"/>
              </a:rPr>
              <a:t>	Inschatting wils</a:t>
            </a:r>
            <a:r>
              <a:rPr lang="nl-BE" sz="2800" b="1" kern="0" dirty="0">
                <a:effectLst>
                  <a:outerShdw blurRad="38100" dist="38100" dir="2700000" algn="tl">
                    <a:srgbClr val="000000">
                      <a:alpha val="43137"/>
                    </a:srgbClr>
                  </a:outerShdw>
                </a:effectLst>
                <a:latin typeface="Comic Sans MS" pitchFamily="66" charset="0"/>
                <a:cs typeface="+mn-cs"/>
              </a:rPr>
              <a:t>bekwaamheid</a:t>
            </a:r>
            <a:r>
              <a:rPr lang="nl-BE" sz="2800" kern="0" dirty="0">
                <a:effectLst>
                  <a:outerShdw blurRad="38100" dist="38100" dir="2700000" algn="tl">
                    <a:srgbClr val="000000">
                      <a:alpha val="43137"/>
                    </a:srgbClr>
                  </a:outerShdw>
                </a:effectLst>
                <a:latin typeface="Comic Sans MS" pitchFamily="66" charset="0"/>
                <a:cs typeface="+mn-cs"/>
              </a:rPr>
              <a:t> mj patiënt door beroepsbeoefenaar in de GZ:</a:t>
            </a:r>
          </a:p>
          <a:p>
            <a:pPr marL="342900" indent="-342900">
              <a:lnSpc>
                <a:spcPct val="80000"/>
              </a:lnSpc>
              <a:spcBef>
                <a:spcPct val="20000"/>
              </a:spcBef>
              <a:buClr>
                <a:schemeClr val="hlink"/>
              </a:buClr>
              <a:buSzPct val="80000"/>
              <a:defRPr/>
            </a:pPr>
            <a:r>
              <a:rPr lang="nl-BE" sz="2800" dirty="0">
                <a:effectLst>
                  <a:outerShdw blurRad="38100" dist="38100" dir="2700000" algn="tl">
                    <a:srgbClr val="000000">
                      <a:alpha val="43137"/>
                    </a:srgbClr>
                  </a:outerShdw>
                </a:effectLst>
                <a:latin typeface="Comic Sans MS" pitchFamily="66" charset="0"/>
              </a:rPr>
              <a:t>	(1) De MJ is voldoende in staat om te oordelen wat in zijn belang is +</a:t>
            </a:r>
          </a:p>
          <a:p>
            <a:pPr marL="342900" indent="-342900">
              <a:lnSpc>
                <a:spcPct val="80000"/>
              </a:lnSpc>
              <a:spcBef>
                <a:spcPct val="20000"/>
              </a:spcBef>
              <a:buClr>
                <a:schemeClr val="hlink"/>
              </a:buClr>
              <a:buSzPct val="80000"/>
              <a:defRPr/>
            </a:pPr>
            <a:r>
              <a:rPr lang="nl-BE" sz="2800" dirty="0">
                <a:effectLst>
                  <a:outerShdw blurRad="38100" dist="38100" dir="2700000" algn="tl">
                    <a:srgbClr val="000000">
                      <a:alpha val="43137"/>
                    </a:srgbClr>
                  </a:outerShdw>
                </a:effectLst>
                <a:latin typeface="Comic Sans MS" pitchFamily="66" charset="0"/>
              </a:rPr>
              <a:t>	(2) om de gevolgen van zijn daden/beslissingen in te schatten.</a:t>
            </a:r>
            <a:r>
              <a:rPr lang="nl-NL" sz="2800" b="1" dirty="0"/>
              <a:t/>
            </a:r>
            <a:br>
              <a:rPr lang="nl-NL" sz="2800" b="1" dirty="0"/>
            </a:br>
            <a:endParaRPr lang="nl-NL" sz="2800" b="1" dirty="0" smtClean="0"/>
          </a:p>
          <a:p>
            <a:pPr marL="342900" indent="-342900">
              <a:lnSpc>
                <a:spcPct val="80000"/>
              </a:lnSpc>
              <a:spcBef>
                <a:spcPct val="20000"/>
              </a:spcBef>
              <a:buClr>
                <a:schemeClr val="hlink"/>
              </a:buClr>
              <a:buSzPct val="80000"/>
              <a:defRPr/>
            </a:pPr>
            <a:endParaRPr lang="nl-NL" sz="2800" b="1" dirty="0"/>
          </a:p>
          <a:p>
            <a:pPr marL="342900" indent="-342900">
              <a:lnSpc>
                <a:spcPct val="80000"/>
              </a:lnSpc>
              <a:spcBef>
                <a:spcPct val="20000"/>
              </a:spcBef>
              <a:buClr>
                <a:schemeClr val="hlink"/>
              </a:buClr>
              <a:buSzPct val="80000"/>
              <a:defRPr/>
            </a:pPr>
            <a:r>
              <a:rPr lang="nl-NL" sz="2800" b="1" kern="0" dirty="0">
                <a:effectLst>
                  <a:outerShdw blurRad="38100" dist="38100" dir="2700000" algn="tl">
                    <a:srgbClr val="000000"/>
                  </a:outerShdw>
                </a:effectLst>
                <a:latin typeface="Comic Sans MS" pitchFamily="66" charset="0"/>
                <a:cs typeface="+mn-cs"/>
              </a:rPr>
              <a:t>	In de praktijk </a:t>
            </a:r>
            <a:r>
              <a:rPr lang="nl-NL" sz="2800" kern="0" dirty="0">
                <a:effectLst>
                  <a:outerShdw blurRad="38100" dist="38100" dir="2700000" algn="tl">
                    <a:srgbClr val="000000"/>
                  </a:outerShdw>
                </a:effectLst>
                <a:latin typeface="Comic Sans MS" pitchFamily="66" charset="0"/>
                <a:cs typeface="+mn-cs"/>
              </a:rPr>
              <a:t>:</a:t>
            </a:r>
          </a:p>
          <a:p>
            <a:pPr marL="342900" indent="-342900">
              <a:lnSpc>
                <a:spcPct val="80000"/>
              </a:lnSpc>
              <a:spcBef>
                <a:spcPct val="20000"/>
              </a:spcBef>
              <a:buClr>
                <a:schemeClr val="hlink"/>
              </a:buClr>
              <a:buSzPct val="80000"/>
              <a:defRPr/>
            </a:pPr>
            <a:r>
              <a:rPr lang="nl-NL" sz="2400" kern="0" dirty="0">
                <a:effectLst>
                  <a:outerShdw blurRad="38100" dist="38100" dir="2700000" algn="tl">
                    <a:srgbClr val="000000"/>
                  </a:outerShdw>
                </a:effectLst>
                <a:latin typeface="Comic Sans MS" pitchFamily="66" charset="0"/>
                <a:cs typeface="+mn-cs"/>
              </a:rPr>
              <a:t>+ rekening houden met leeftijd: </a:t>
            </a:r>
            <a:r>
              <a:rPr lang="nl-NL" sz="2400" strike="sngStrike" kern="0" dirty="0">
                <a:effectLst>
                  <a:outerShdw blurRad="38100" dist="38100" dir="2700000" algn="tl">
                    <a:srgbClr val="000000"/>
                  </a:outerShdw>
                </a:effectLst>
                <a:latin typeface="Comic Sans MS" pitchFamily="66" charset="0"/>
                <a:cs typeface="+mn-cs"/>
              </a:rPr>
              <a:t>15 à 16 jaar </a:t>
            </a:r>
            <a:r>
              <a:rPr lang="nl-NL" sz="2400" kern="0" dirty="0">
                <a:effectLst>
                  <a:outerShdw blurRad="38100" dist="38100" dir="2700000" algn="tl">
                    <a:srgbClr val="000000"/>
                  </a:outerShdw>
                </a:effectLst>
                <a:latin typeface="Comic Sans MS" pitchFamily="66" charset="0"/>
                <a:cs typeface="+mn-cs"/>
              </a:rPr>
              <a:t>=&gt; 12 jaar</a:t>
            </a:r>
          </a:p>
          <a:p>
            <a:pPr marL="342900" indent="-342900">
              <a:lnSpc>
                <a:spcPct val="80000"/>
              </a:lnSpc>
              <a:spcBef>
                <a:spcPct val="20000"/>
              </a:spcBef>
              <a:buClr>
                <a:schemeClr val="hlink"/>
              </a:buClr>
              <a:buSzPct val="80000"/>
              <a:defRPr/>
            </a:pPr>
            <a:r>
              <a:rPr lang="nl-NL" sz="2400" kern="0" dirty="0">
                <a:effectLst>
                  <a:outerShdw blurRad="38100" dist="38100" dir="2700000" algn="tl">
                    <a:srgbClr val="000000"/>
                  </a:outerShdw>
                </a:effectLst>
                <a:latin typeface="Comic Sans MS" pitchFamily="66" charset="0"/>
                <a:cs typeface="+mn-cs"/>
              </a:rPr>
              <a:t>+ rekening houden met aard en risico van de ingreep</a:t>
            </a:r>
            <a:endParaRPr lang="nl-BE" sz="2400" kern="0" dirty="0">
              <a:effectLst>
                <a:outerShdw blurRad="38100" dist="38100" dir="2700000" algn="tl">
                  <a:srgbClr val="000000"/>
                </a:outerShdw>
              </a:effectLst>
              <a:latin typeface="Comic Sans MS" pitchFamily="66" charset="0"/>
              <a:cs typeface="+mn-cs"/>
            </a:endParaRPr>
          </a:p>
          <a:p>
            <a:pPr marL="742950" lvl="1" indent="-285750">
              <a:lnSpc>
                <a:spcPct val="80000"/>
              </a:lnSpc>
              <a:spcBef>
                <a:spcPct val="20000"/>
              </a:spcBef>
              <a:buClr>
                <a:schemeClr val="tx1"/>
              </a:buClr>
              <a:defRPr/>
            </a:pPr>
            <a:endParaRPr lang="nl-BE" sz="2800" b="1" kern="0" dirty="0">
              <a:effectLst>
                <a:outerShdw blurRad="38100" dist="38100" dir="2700000" algn="tl">
                  <a:srgbClr val="000000"/>
                </a:outerShdw>
              </a:effectLst>
              <a:latin typeface="Comic Sans MS" pitchFamily="66" charset="0"/>
              <a:cs typeface="+mn-cs"/>
            </a:endParaRPr>
          </a:p>
          <a:p>
            <a:pPr marL="742950" lvl="1" indent="-285750">
              <a:lnSpc>
                <a:spcPct val="80000"/>
              </a:lnSpc>
              <a:spcBef>
                <a:spcPct val="20000"/>
              </a:spcBef>
              <a:buClr>
                <a:schemeClr val="tx1"/>
              </a:buClr>
              <a:buFontTx/>
              <a:buChar char="–"/>
              <a:defRPr/>
            </a:pPr>
            <a:endParaRPr lang="nl-BE" sz="2800" b="1" kern="0" dirty="0">
              <a:effectLst>
                <a:outerShdw blurRad="38100" dist="38100" dir="2700000" algn="tl">
                  <a:srgbClr val="000000"/>
                </a:outerShdw>
              </a:effectLst>
              <a:latin typeface="Comic Sans MS" pitchFamily="66" charset="0"/>
              <a:cs typeface="+mn-cs"/>
            </a:endParaRPr>
          </a:p>
          <a:p>
            <a:pPr marL="742950" lvl="1" indent="-285750">
              <a:lnSpc>
                <a:spcPct val="80000"/>
              </a:lnSpc>
              <a:spcBef>
                <a:spcPct val="20000"/>
              </a:spcBef>
              <a:buClr>
                <a:schemeClr val="tx1"/>
              </a:buClr>
              <a:buFontTx/>
              <a:buChar char="–"/>
              <a:defRPr/>
            </a:pPr>
            <a:endParaRPr lang="nl-BE" sz="2800" b="1" kern="0" dirty="0">
              <a:effectLst>
                <a:outerShdw blurRad="38100" dist="38100" dir="2700000" algn="tl">
                  <a:srgbClr val="000000"/>
                </a:outerShdw>
              </a:effectLst>
              <a:latin typeface="Comic Sans MS" pitchFamily="66" charset="0"/>
              <a:cs typeface="+mn-cs"/>
            </a:endParaRPr>
          </a:p>
          <a:p>
            <a:pPr marL="742950" lvl="1" indent="-285750">
              <a:lnSpc>
                <a:spcPct val="80000"/>
              </a:lnSpc>
              <a:spcBef>
                <a:spcPct val="20000"/>
              </a:spcBef>
              <a:buClr>
                <a:schemeClr val="tx1"/>
              </a:buClr>
              <a:buFontTx/>
              <a:buChar char="–"/>
              <a:defRPr/>
            </a:pPr>
            <a:endParaRPr lang="nl-BE" sz="2800" b="1" kern="0" dirty="0">
              <a:effectLst>
                <a:outerShdw blurRad="38100" dist="38100" dir="2700000" algn="tl">
                  <a:srgbClr val="000000"/>
                </a:outerShdw>
              </a:effectLst>
              <a:latin typeface="Comic Sans MS" pitchFamily="66" charset="0"/>
              <a:cs typeface="+mn-cs"/>
            </a:endParaRPr>
          </a:p>
          <a:p>
            <a:pPr marL="342900" indent="-342900">
              <a:lnSpc>
                <a:spcPct val="80000"/>
              </a:lnSpc>
              <a:spcBef>
                <a:spcPct val="20000"/>
              </a:spcBef>
              <a:buClr>
                <a:schemeClr val="hlink"/>
              </a:buClr>
              <a:buSzPct val="80000"/>
              <a:buFont typeface="Wingdings" pitchFamily="2" charset="2"/>
              <a:buNone/>
              <a:defRPr/>
            </a:pPr>
            <a:endParaRPr lang="nl-BE" sz="2800" b="1" kern="0" dirty="0">
              <a:effectLst>
                <a:outerShdw blurRad="38100" dist="38100" dir="2700000" algn="tl">
                  <a:srgbClr val="000000"/>
                </a:outerShdw>
              </a:effectLst>
              <a:latin typeface="Comic Sans MS" pitchFamily="66" charset="0"/>
              <a:cs typeface="+mn-cs"/>
            </a:endParaRPr>
          </a:p>
          <a:p>
            <a:pPr marL="742950" lvl="1" indent="-285750">
              <a:lnSpc>
                <a:spcPct val="80000"/>
              </a:lnSpc>
              <a:spcBef>
                <a:spcPct val="20000"/>
              </a:spcBef>
              <a:buClr>
                <a:schemeClr val="tx1"/>
              </a:buClr>
              <a:defRPr/>
            </a:pPr>
            <a:r>
              <a:rPr lang="nl-BE" sz="2800" kern="0" dirty="0">
                <a:effectLst>
                  <a:outerShdw blurRad="38100" dist="38100" dir="2700000" algn="tl">
                    <a:srgbClr val="000000"/>
                  </a:outerShdw>
                </a:effectLst>
                <a:latin typeface="Comic Sans MS" pitchFamily="66" charset="0"/>
                <a:cs typeface="+mn-cs"/>
              </a:rPr>
              <a:t>		</a:t>
            </a:r>
            <a:endParaRPr lang="nl-BE" sz="2800" i="1" kern="0" dirty="0">
              <a:effectLst>
                <a:outerShdw blurRad="38100" dist="38100" dir="2700000" algn="tl">
                  <a:srgbClr val="000000"/>
                </a:outerShdw>
              </a:effectLst>
              <a:latin typeface="Comic Sans MS" pitchFamily="66" charset="0"/>
              <a:cs typeface="+mn-cs"/>
            </a:endParaRPr>
          </a:p>
          <a:p>
            <a:pPr marL="342900" indent="-342900">
              <a:lnSpc>
                <a:spcPct val="80000"/>
              </a:lnSpc>
              <a:spcBef>
                <a:spcPct val="20000"/>
              </a:spcBef>
              <a:buClr>
                <a:schemeClr val="hlink"/>
              </a:buClr>
              <a:buSzPct val="80000"/>
              <a:buFont typeface="Wingdings" pitchFamily="2" charset="2"/>
              <a:buNone/>
              <a:defRPr/>
            </a:pPr>
            <a:endParaRPr lang="nl-NL" sz="2800" kern="0" dirty="0">
              <a:effectLst>
                <a:outerShdw blurRad="38100" dist="38100" dir="2700000" algn="tl">
                  <a:srgbClr val="000000"/>
                </a:outerShdw>
              </a:effectLst>
              <a:latin typeface="Comic Sans MS" pitchFamily="66" charset="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heur">
  <a:themeElements>
    <a:clrScheme name="Scheur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fontScheme name="Scheur">
      <a:majorFont>
        <a:latin typeface="Tahoma"/>
        <a:ea typeface=""/>
        <a:cs typeface="Arial"/>
      </a:majorFont>
      <a:minorFont>
        <a:latin typeface="Tahom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heur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cheur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cheur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cheur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cheur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cheur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cheur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cheur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cheur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2911</TotalTime>
  <Words>424</Words>
  <Application>Microsoft Office PowerPoint</Application>
  <PresentationFormat>On-screen Show (4:3)</PresentationFormat>
  <Paragraphs>206</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Scheur</vt:lpstr>
      <vt:lpstr>Slide 1</vt:lpstr>
      <vt:lpstr>Slide 2</vt:lpstr>
      <vt:lpstr>B.W. </vt:lpstr>
      <vt:lpstr>B.W. </vt:lpstr>
      <vt:lpstr>B.W. </vt:lpstr>
      <vt:lpstr>Wet Patiëntenrechten</vt:lpstr>
      <vt:lpstr>Beroepsbeoefenaar in de gezondheidszorg:</vt:lpstr>
      <vt:lpstr>Wet Patiëntenrechten</vt:lpstr>
      <vt:lpstr>Wet Patiëntenrechten </vt:lpstr>
      <vt:lpstr>Wet Patiëntenrechten</vt:lpstr>
      <vt:lpstr>Beslissingsrecht</vt:lpstr>
      <vt:lpstr>Toestemming Enkele specifieke situaties</vt:lpstr>
      <vt:lpstr>Inhoud en verdeling van het ouderlijk gezag  </vt:lpstr>
      <vt:lpstr>OUDERLIJK GEZAG</vt:lpstr>
      <vt:lpstr>OUDERLIJK GEZAG</vt:lpstr>
      <vt:lpstr>OUDERLIJK GEZAG Beperking recht op informatie</vt:lpstr>
      <vt:lpstr>Plichten patiënt</vt:lpstr>
      <vt:lpstr>Meer informatie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(ON)BEKWAAMHEID VAN MINDERJARIGEN</dc:title>
  <dc:creator>User</dc:creator>
  <cp:lastModifiedBy>Nele</cp:lastModifiedBy>
  <cp:revision>269</cp:revision>
  <dcterms:created xsi:type="dcterms:W3CDTF">2006-11-14T13:59:10Z</dcterms:created>
  <dcterms:modified xsi:type="dcterms:W3CDTF">2019-09-24T10:09:03Z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